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57" r:id="rId2"/>
    <p:sldId id="298" r:id="rId3"/>
    <p:sldId id="295" r:id="rId4"/>
    <p:sldId id="296" r:id="rId5"/>
    <p:sldId id="297" r:id="rId6"/>
    <p:sldId id="274" r:id="rId7"/>
    <p:sldId id="294" r:id="rId8"/>
    <p:sldId id="284" r:id="rId9"/>
    <p:sldId id="285" r:id="rId10"/>
    <p:sldId id="287" r:id="rId11"/>
    <p:sldId id="289" r:id="rId12"/>
    <p:sldId id="290" r:id="rId13"/>
    <p:sldId id="291" r:id="rId14"/>
    <p:sldId id="292" r:id="rId15"/>
    <p:sldId id="288" r:id="rId16"/>
    <p:sldId id="293" r:id="rId17"/>
    <p:sldId id="275" r:id="rId18"/>
    <p:sldId id="276" r:id="rId19"/>
    <p:sldId id="277" r:id="rId20"/>
    <p:sldId id="282" r:id="rId21"/>
    <p:sldId id="279" r:id="rId22"/>
    <p:sldId id="280" r:id="rId23"/>
    <p:sldId id="273" r:id="rId24"/>
    <p:sldId id="281" r:id="rId25"/>
    <p:sldId id="272" r:id="rId26"/>
  </p:sldIdLst>
  <p:sldSz cx="9144000" cy="5143500" type="screen16x9"/>
  <p:notesSz cx="6858000" cy="9144000"/>
  <p:defaultTextStyle>
    <a:defPPr>
      <a:defRPr lang="en-US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006297"/>
    <a:srgbClr val="DC8722"/>
    <a:srgbClr val="F2BE48"/>
    <a:srgbClr val="A80532"/>
    <a:srgbClr val="808080"/>
    <a:srgbClr val="006298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2320" autoAdjust="0"/>
  </p:normalViewPr>
  <p:slideViewPr>
    <p:cSldViewPr snapToGrid="0" snapToObjects="1" showGuides="1">
      <p:cViewPr varScale="1">
        <p:scale>
          <a:sx n="149" d="100"/>
          <a:sy n="149" d="100"/>
        </p:scale>
        <p:origin x="402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3.png>
</file>

<file path=ppt/media/image3.svg>
</file>

<file path=ppt/media/image4.png>
</file>

<file path=ppt/media/image5.jpeg>
</file>

<file path=ppt/media/image5.png>
</file>

<file path=ppt/media/image6.jpeg>
</file>

<file path=ppt/media/image7.jpeg>
</file>

<file path=ppt/media/image8.jpeg>
</file>

<file path=ppt/media/image9.jp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7/15/2021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6563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Tissues,</a:t>
            </a:r>
            <a:r>
              <a:rPr lang="en-US" baseline="0" dirty="0"/>
              <a:t> including cancer, are complex, self-organizing systems. </a:t>
            </a:r>
          </a:p>
          <a:p>
            <a:r>
              <a:rPr lang="en-US" dirty="0"/>
              <a:t>Cancer is a complex system – treatments perturb this complex system, results can be surprising</a:t>
            </a:r>
          </a:p>
          <a:p>
            <a:pPr lvl="1"/>
            <a:r>
              <a:rPr lang="en-US" dirty="0"/>
              <a:t>Classic example: anti-angiogenic therapy</a:t>
            </a:r>
          </a:p>
          <a:p>
            <a:pPr lvl="1"/>
            <a:r>
              <a:rPr lang="en-US" dirty="0"/>
              <a:t>Mechanistic simulations can help us get new insights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F35A6-42B8-4D93-8810-66EDA7932597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51617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F4D65-DA9C-4D5C-ACB8-C3CBB5D3F128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577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F35A6-42B8-4D93-8810-66EDA7932597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0607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 lIns="0" rIns="0" anchor="ctr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Box 7"/>
          <p:cNvSpPr txBox="1">
            <a:spLocks noChangeArrowheads="1"/>
          </p:cNvSpPr>
          <p:nvPr userDrawn="1"/>
        </p:nvSpPr>
        <p:spPr bwMode="auto">
          <a:xfrm>
            <a:off x="1828800" y="32124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PhysiCell</a:t>
            </a: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 Project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2663796"/>
            <a:ext cx="548640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8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Your Name, Ph.D.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3950040"/>
            <a:ext cx="5486400" cy="365760"/>
          </a:xfrm>
        </p:spPr>
        <p:txBody>
          <a:bodyPr lIns="0" tIns="0" rIns="0" bIns="0" anchor="ctr"/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552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000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45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640080"/>
            <a:ext cx="7315200" cy="32004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/>
              <a:t>Insert transition text … </a:t>
            </a:r>
          </a:p>
        </p:txBody>
      </p:sp>
    </p:spTree>
    <p:extLst>
      <p:ext uri="{BB962C8B-B14F-4D97-AF65-F5344CB8AC3E}">
        <p14:creationId xmlns:p14="http://schemas.microsoft.com/office/powerpoint/2010/main" val="220126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806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9892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24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33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middl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1244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4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1756"/>
            <a:ext cx="9144000" cy="3749040"/>
          </a:xfrm>
        </p:spPr>
        <p:txBody>
          <a:bodyPr lIns="182880" r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68680"/>
            <a:ext cx="7772400" cy="2743200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751756"/>
            <a:ext cx="9144000" cy="374904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  <a:tab pos="1601788" algn="l"/>
                <a:tab pos="1828800" algn="l"/>
                <a:tab pos="2055813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50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448056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99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(full 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514807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8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6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1375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4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6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0" y="731520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04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276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731519"/>
            <a:ext cx="9144000" cy="3749040"/>
          </a:xfrm>
          <a:prstGeom prst="rect">
            <a:avLst/>
          </a:prstGeom>
        </p:spPr>
        <p:txBody>
          <a:bodyPr vert="horz" lIns="182880" tIns="45720" rIns="18288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5988"/>
            <a:ext cx="9144000" cy="667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84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687" r:id="rId12"/>
    <p:sldLayoutId id="2147483706" r:id="rId13"/>
    <p:sldLayoutId id="2147483705" r:id="rId14"/>
    <p:sldLayoutId id="2147483691" r:id="rId15"/>
    <p:sldLayoutId id="2147483692" r:id="rId16"/>
    <p:sldLayoutId id="2147483693" r:id="rId17"/>
    <p:sldLayoutId id="2147483694" r:id="rId18"/>
    <p:sldLayoutId id="2147483696" r:id="rId19"/>
    <p:sldLayoutId id="2147483683" r:id="rId20"/>
    <p:sldLayoutId id="2147483707" r:id="rId21"/>
    <p:sldLayoutId id="2147483708" r:id="rId22"/>
    <p:sldLayoutId id="2147483709" r:id="rId23"/>
  </p:sldLayoutIdLst>
  <p:txStyles>
    <p:titleStyle>
      <a:lvl1pPr algn="ctr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9pPr>
    </p:titleStyle>
    <p:bodyStyle>
      <a:lvl1pPr marL="173038" indent="-173038" algn="l" defTabSz="685800" rtl="0" eaLnBrk="1" fontAlgn="base" hangingPunct="1">
        <a:lnSpc>
          <a:spcPct val="10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46075" indent="-174625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12763" indent="-16668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♦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303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»"/>
        <a:tabLst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858838" indent="-173038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○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physicell-training/ws2021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://dx.doi.org/10.1200/CCI.18.00069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dx.doi.org/10.1093/bioinformatics/btv730" TargetMode="Externa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16EyDBf0l_M" TargetMode="Externa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0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hyperlink" Target="https://nanohub.org/tools/pc4heterogen" TargetMode="External"/><Relationship Id="rId11" Type="http://schemas.openxmlformats.org/officeDocument/2006/relationships/image" Target="../media/image15.svg"/><Relationship Id="rId5" Type="http://schemas.openxmlformats.org/officeDocument/2006/relationships/hyperlink" Target="http://dx.doi.org/10.1371/journal.pcbi.1005991" TargetMode="External"/><Relationship Id="rId10" Type="http://schemas.openxmlformats.org/officeDocument/2006/relationships/image" Target="../media/image21.png"/><Relationship Id="rId4" Type="http://schemas.openxmlformats.org/officeDocument/2006/relationships/image" Target="../media/image19.png"/><Relationship Id="rId9" Type="http://schemas.openxmlformats.org/officeDocument/2006/relationships/hyperlink" Target="https://blogs.plos.org/biologue/2019/05/31/announcing-the-winners-of-the-2019-plos-computational-biology-research-prize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cell.2011.02.013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>
                <a:solidFill>
                  <a:schemeClr val="tx1"/>
                </a:solidFill>
              </a:rPr>
              <a:t>Session 0:</a:t>
            </a:r>
            <a:r>
              <a:rPr lang="en-US" sz="4000"/>
              <a:t> </a:t>
            </a:r>
            <a:r>
              <a:rPr lang="en-US" sz="4000" dirty="0"/>
              <a:t>Introduction to Agent-Based Modeling and </a:t>
            </a:r>
            <a:r>
              <a:rPr lang="en-US" sz="4000" dirty="0" err="1"/>
              <a:t>PhysiCell</a:t>
            </a:r>
            <a:endParaRPr lang="en-US" sz="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0">
              <a:spcBef>
                <a:spcPts val="0"/>
              </a:spcBef>
            </a:pPr>
            <a:r>
              <a:rPr lang="en-US" sz="2400" dirty="0"/>
              <a:t>Paul Macklin, Ph.D.</a:t>
            </a:r>
          </a:p>
          <a:p>
            <a:pPr lvl="0">
              <a:spcBef>
                <a:spcPts val="0"/>
              </a:spcBef>
            </a:pPr>
            <a:r>
              <a:rPr lang="en-US" sz="1800" dirty="0">
                <a:solidFill>
                  <a:srgbClr val="FFC000">
                    <a:lumMod val="50000"/>
                  </a:srgbClr>
                </a:solidFill>
              </a:rPr>
              <a:t>@</a:t>
            </a:r>
            <a:r>
              <a:rPr lang="en-US" sz="1800" dirty="0" err="1">
                <a:solidFill>
                  <a:srgbClr val="FFC000">
                    <a:lumMod val="50000"/>
                  </a:srgbClr>
                </a:solidFill>
              </a:rPr>
              <a:t>MathCancer</a:t>
            </a:r>
            <a:endParaRPr lang="en-US" sz="1800" dirty="0">
              <a:solidFill>
                <a:srgbClr val="FFC000">
                  <a:lumMod val="50000"/>
                </a:srgb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July 15, 2021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xmlns="" id="{734F3219-C3E5-4037-A29B-5892A640A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595633" y="3023604"/>
            <a:ext cx="228600" cy="228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4695" y="57090"/>
            <a:ext cx="3324628" cy="4001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/>
              <a:t>Slides, videos, links and more:</a:t>
            </a:r>
          </a:p>
          <a:p>
            <a:r>
              <a:rPr lang="en-US" dirty="0">
                <a:hlinkClick r:id="rId4"/>
              </a:rPr>
              <a:t>https://github.com/physicell-training/ws2021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9520" y="2880360"/>
            <a:ext cx="1371600" cy="1371600"/>
          </a:xfrm>
          <a:prstGeom prst="rect">
            <a:avLst/>
          </a:prstGeom>
        </p:spPr>
      </p:pic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95" y="2487000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96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approaches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56CD789-07D6-4971-B9B0-7017E2B29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smtClean="0"/>
              <a:t>Approaches can be classified as lattice or off-lattice, and by resolution.  </a:t>
            </a:r>
            <a:endParaRPr lang="en-US" dirty="0"/>
          </a:p>
          <a:p>
            <a:endParaRPr lang="en-US" sz="18200" dirty="0" smtClean="0"/>
          </a:p>
          <a:p>
            <a:pPr marL="0" indent="0" algn="ctr">
              <a:buNone/>
            </a:pPr>
            <a:r>
              <a:rPr lang="en-US" sz="1800" b="1" dirty="0" smtClean="0"/>
              <a:t>Review:</a:t>
            </a:r>
            <a:r>
              <a:rPr lang="en-US" sz="1800" dirty="0" smtClean="0"/>
              <a:t> Metzcar et al. (2019). </a:t>
            </a:r>
            <a:r>
              <a:rPr lang="en-US" sz="1800" dirty="0" smtClean="0">
                <a:hlinkClick r:id="rId2"/>
              </a:rPr>
              <a:t>http</a:t>
            </a:r>
            <a:r>
              <a:rPr lang="en-US" sz="1800" dirty="0">
                <a:hlinkClick r:id="rId2"/>
              </a:rPr>
              <a:t>://</a:t>
            </a:r>
            <a:r>
              <a:rPr lang="en-US" sz="1800" dirty="0" smtClean="0">
                <a:hlinkClick r:id="rId2"/>
              </a:rPr>
              <a:t>dx.doi.org/10.1200/CCI.18.00069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A5E685F4-55E9-4E36-A8AC-9F5386A8D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456" y="1254676"/>
            <a:ext cx="5631087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Automata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u="sng" dirty="0"/>
              <a:t>Approach: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Divide space into a </a:t>
            </a:r>
            <a:r>
              <a:rPr lang="en-US" dirty="0" smtClean="0"/>
              <a:t>lattice</a:t>
            </a:r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b="1" dirty="0" smtClean="0"/>
              <a:t>Spatial resolution: </a:t>
            </a:r>
            <a:r>
              <a:rPr lang="en-US" dirty="0" smtClean="0"/>
              <a:t>Each </a:t>
            </a:r>
            <a:r>
              <a:rPr lang="en-US" dirty="0"/>
              <a:t>lattice site holds 0 or 1 cell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Update each lattice site based on </a:t>
            </a:r>
            <a:r>
              <a:rPr lang="en-US" dirty="0" smtClean="0"/>
              <a:t>rules</a:t>
            </a:r>
          </a:p>
          <a:p>
            <a:pPr marL="0" indent="0">
              <a:buNone/>
            </a:pPr>
            <a:r>
              <a:rPr lang="en-US" b="1" u="sng" dirty="0" smtClean="0"/>
              <a:t>Pros</a:t>
            </a:r>
            <a:r>
              <a:rPr lang="en-US" b="1" u="sng" dirty="0"/>
              <a:t>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Easy to program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Very, very fast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Easy to swap in new hypotheses</a:t>
            </a:r>
          </a:p>
          <a:p>
            <a:pPr marL="0" indent="0">
              <a:buNone/>
            </a:pPr>
            <a:r>
              <a:rPr lang="en-US" b="1" u="sng" dirty="0"/>
              <a:t>Cons: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Lattice effects (&amp; hidden assumptions)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All cells are the same size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 tissue mechanics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Update order biases</a:t>
            </a:r>
          </a:p>
          <a:p>
            <a:pPr lvl="1"/>
            <a:r>
              <a:rPr lang="en-US" dirty="0"/>
              <a:t>Usually solved with Monte Carlo (random update ordering)</a:t>
            </a:r>
          </a:p>
          <a:p>
            <a:pPr marL="0" indent="0">
              <a:buNone/>
            </a:pPr>
            <a:r>
              <a:rPr lang="en-US" b="1" u="sng" dirty="0"/>
              <a:t>Ideal use case: </a:t>
            </a:r>
          </a:p>
          <a:p>
            <a:r>
              <a:rPr lang="en-US" dirty="0"/>
              <a:t>Early qualitative tests of hypotheses</a:t>
            </a:r>
            <a:endParaRPr lang="en-US" b="1" u="sng" dirty="0"/>
          </a:p>
        </p:txBody>
      </p:sp>
      <p:pic>
        <p:nvPicPr>
          <p:cNvPr id="5124" name="Picture 4" descr="C:\Users\Paul Macklin\Dropbox (USC WCC-CAMM)\talks\2015\LLNL Feb 2015\graphics\cell_automat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62939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ell_automata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208" r="8958" b="5000"/>
          <a:stretch/>
        </p:blipFill>
        <p:spPr>
          <a:xfrm>
            <a:off x="5486400" y="879755"/>
            <a:ext cx="3657600" cy="322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59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10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Potts</a:t>
            </a:r>
          </a:p>
        </p:txBody>
      </p:sp>
      <p:pic>
        <p:nvPicPr>
          <p:cNvPr id="5" name="potts_star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6667" r="14584" b="5555"/>
          <a:stretch/>
        </p:blipFill>
        <p:spPr>
          <a:xfrm>
            <a:off x="5486400" y="731521"/>
            <a:ext cx="3638774" cy="374904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u="sng" dirty="0"/>
              <a:t>Approach: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 smtClean="0"/>
              <a:t>Use </a:t>
            </a:r>
            <a:r>
              <a:rPr lang="en-US" dirty="0"/>
              <a:t>a smaller </a:t>
            </a:r>
            <a:r>
              <a:rPr lang="en-US" dirty="0" smtClean="0"/>
              <a:t>mesh to resolve cell morphology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b="1" dirty="0"/>
              <a:t>Spatial resolution:</a:t>
            </a:r>
            <a:r>
              <a:rPr lang="en-US" dirty="0"/>
              <a:t> multiple pixels (or voxels) per cell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 smtClean="0"/>
              <a:t>Minimize </a:t>
            </a:r>
            <a:r>
              <a:rPr lang="en-US" dirty="0"/>
              <a:t>a specially-chosen energy</a:t>
            </a:r>
          </a:p>
          <a:p>
            <a:pPr lvl="1"/>
            <a:r>
              <a:rPr lang="en-US" dirty="0"/>
              <a:t>Randomly try to swap pixels</a:t>
            </a:r>
          </a:p>
          <a:p>
            <a:pPr lvl="1"/>
            <a:r>
              <a:rPr lang="en-US" dirty="0"/>
              <a:t>Accept if energy is </a:t>
            </a:r>
            <a:r>
              <a:rPr lang="en-US" dirty="0" smtClean="0"/>
              <a:t>lower</a:t>
            </a:r>
          </a:p>
          <a:p>
            <a:pPr marL="0" indent="0">
              <a:buNone/>
            </a:pPr>
            <a:r>
              <a:rPr lang="en-US" b="1" u="sng" dirty="0" smtClean="0"/>
              <a:t>Pros</a:t>
            </a:r>
            <a:r>
              <a:rPr lang="en-US" b="1" u="sng" dirty="0"/>
              <a:t>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Now we get cell shape and size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More realistic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Mature codes such as CompuCell3D and Morpheus</a:t>
            </a:r>
          </a:p>
          <a:p>
            <a:pPr marL="0" indent="0">
              <a:buNone/>
            </a:pPr>
            <a:r>
              <a:rPr lang="en-US" b="1" u="sng" dirty="0"/>
              <a:t>Cons: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 true time: Monte Carlo steps and “temperature”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Have to translate biology into energy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Unexpected correlations can pop up from the global energy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Needs expert coding to be fast </a:t>
            </a:r>
          </a:p>
          <a:p>
            <a:pPr marL="0" indent="0">
              <a:buNone/>
            </a:pPr>
            <a:r>
              <a:rPr lang="en-US" b="1" u="sng" dirty="0"/>
              <a:t>Ideal use case: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Qualitative tests of hypotheses where mechanics matter</a:t>
            </a:r>
          </a:p>
        </p:txBody>
      </p:sp>
      <p:pic>
        <p:nvPicPr>
          <p:cNvPr id="4100" name="Picture 4" descr="C:\Users\Paul Macklin\Dropbox (USC WCC-CAMM)\talks\2015\LLNL Feb 2015\graphics\cell_automata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75438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Paul Macklin\Dropbox (USC WCC-CAMM)\talks\2015\LLNL Feb 2015\graphics\potts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754379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183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22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lattice-based approaches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u="sng" dirty="0"/>
              <a:t>Cellular automata on irregular meshes</a:t>
            </a:r>
          </a:p>
          <a:p>
            <a:pPr lvl="1"/>
            <a:r>
              <a:rPr lang="en-US" dirty="0"/>
              <a:t>Use an irregular mesh</a:t>
            </a:r>
          </a:p>
          <a:p>
            <a:pPr lvl="1"/>
            <a:r>
              <a:rPr lang="en-US" dirty="0"/>
              <a:t>Gets rid of grid bias issues</a:t>
            </a:r>
          </a:p>
          <a:p>
            <a:pPr lvl="1"/>
            <a:r>
              <a:rPr lang="en-US" dirty="0"/>
              <a:t>But still no control over individual cell sizes</a:t>
            </a:r>
          </a:p>
          <a:p>
            <a:pPr lvl="1"/>
            <a:r>
              <a:rPr lang="en-US" dirty="0"/>
              <a:t>Still no </a:t>
            </a:r>
            <a:r>
              <a:rPr lang="en-US" dirty="0" smtClean="0"/>
              <a:t>mechanics</a:t>
            </a:r>
          </a:p>
          <a:p>
            <a:pPr lvl="1"/>
            <a:r>
              <a:rPr lang="en-US" b="1" dirty="0" smtClean="0"/>
              <a:t>Spatial resolution: </a:t>
            </a:r>
            <a:r>
              <a:rPr lang="en-US" dirty="0" smtClean="0"/>
              <a:t>One pixel (voxel) per cell</a:t>
            </a:r>
          </a:p>
          <a:p>
            <a:pPr lvl="1"/>
            <a:endParaRPr lang="en-US" b="1" dirty="0"/>
          </a:p>
          <a:p>
            <a:r>
              <a:rPr lang="en-US" b="1" u="sng" dirty="0"/>
              <a:t>Lattice-gas</a:t>
            </a:r>
          </a:p>
          <a:p>
            <a:pPr lvl="1"/>
            <a:r>
              <a:rPr lang="en-US" dirty="0"/>
              <a:t>Treat space as a series of connected boxes</a:t>
            </a:r>
          </a:p>
          <a:p>
            <a:pPr lvl="1"/>
            <a:r>
              <a:rPr lang="en-US" dirty="0"/>
              <a:t>Each box contains one or more cells</a:t>
            </a:r>
          </a:p>
          <a:p>
            <a:pPr lvl="1"/>
            <a:r>
              <a:rPr lang="en-US" dirty="0"/>
              <a:t>Pre-defined “channels” for cell movement between boxes</a:t>
            </a:r>
          </a:p>
          <a:p>
            <a:pPr lvl="1"/>
            <a:r>
              <a:rPr lang="en-US" dirty="0"/>
              <a:t>A nice bridge towards continuum </a:t>
            </a:r>
            <a:r>
              <a:rPr lang="en-US" dirty="0" smtClean="0"/>
              <a:t>models</a:t>
            </a:r>
          </a:p>
          <a:p>
            <a:pPr lvl="1"/>
            <a:r>
              <a:rPr lang="en-US" b="1" dirty="0" smtClean="0"/>
              <a:t>Spatial resolution: </a:t>
            </a:r>
            <a:r>
              <a:rPr lang="en-US" dirty="0" smtClean="0"/>
              <a:t>&lt; 1 pixel (voxel) per cell</a:t>
            </a:r>
            <a:endParaRPr lang="en-US" dirty="0"/>
          </a:p>
        </p:txBody>
      </p:sp>
      <p:pic>
        <p:nvPicPr>
          <p:cNvPr id="6146" name="Picture 2" descr="C:\Users\Paul Macklin\Dropbox (USC WCC-CAMM)\talks\2015\LLNL Feb 2015\graphics\irregular_cellular_automat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73152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Paul Macklin\Dropbox (USC WCC-CAMM)\talks\2015\LLNL Feb 2015\graphics\lattice_ga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0" y="2606041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170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off-lattice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u="sng" dirty="0"/>
              <a:t>Vertex-based models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Densely packed cells look like polyhedral</a:t>
            </a:r>
          </a:p>
          <a:p>
            <a:pPr lvl="1"/>
            <a:r>
              <a:rPr lang="en-US" dirty="0"/>
              <a:t>Model the movement of the vertices, instead of the </a:t>
            </a:r>
            <a:r>
              <a:rPr lang="en-US" dirty="0" smtClean="0"/>
              <a:t>cells</a:t>
            </a:r>
          </a:p>
          <a:p>
            <a:pPr lvl="1"/>
            <a:r>
              <a:rPr lang="en-US" b="1" dirty="0" smtClean="0"/>
              <a:t>Spatial resolution: </a:t>
            </a:r>
            <a:r>
              <a:rPr lang="en-US" dirty="0" smtClean="0"/>
              <a:t>1 polyhedron per cell, approximating morphology</a:t>
            </a:r>
          </a:p>
          <a:p>
            <a:pPr lvl="1"/>
            <a:endParaRPr lang="en-US" sz="1500" b="1" dirty="0"/>
          </a:p>
          <a:p>
            <a:r>
              <a:rPr lang="en-US" b="1" u="sng" dirty="0"/>
              <a:t>Center-based models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Model movement of cell </a:t>
            </a:r>
            <a:r>
              <a:rPr lang="en-US" dirty="0" smtClean="0"/>
              <a:t>centers</a:t>
            </a:r>
          </a:p>
          <a:p>
            <a:pPr lvl="1"/>
            <a:r>
              <a:rPr lang="en-US" dirty="0" smtClean="0"/>
              <a:t>Write force balance laws for each cell (classic physics!)</a:t>
            </a:r>
          </a:p>
          <a:p>
            <a:pPr lvl="1"/>
            <a:r>
              <a:rPr lang="en-US" dirty="0" smtClean="0"/>
              <a:t>Update cell velocities and positions based on forces</a:t>
            </a:r>
          </a:p>
          <a:p>
            <a:pPr lvl="1"/>
            <a:r>
              <a:rPr lang="en-US" dirty="0" smtClean="0"/>
              <a:t>Append </a:t>
            </a:r>
            <a:r>
              <a:rPr lang="en-US" dirty="0"/>
              <a:t>extra biology to each cell as </a:t>
            </a:r>
            <a:r>
              <a:rPr lang="en-US" dirty="0" smtClean="0"/>
              <a:t>needed</a:t>
            </a:r>
          </a:p>
          <a:p>
            <a:pPr lvl="1"/>
            <a:r>
              <a:rPr lang="en-US" b="1" dirty="0" smtClean="0"/>
              <a:t>Spatial resolution: </a:t>
            </a:r>
            <a:r>
              <a:rPr lang="en-US" dirty="0" smtClean="0"/>
              <a:t>1 agent per cell</a:t>
            </a:r>
          </a:p>
          <a:p>
            <a:pPr lvl="1"/>
            <a:endParaRPr lang="en-US" b="1" dirty="0"/>
          </a:p>
          <a:p>
            <a:r>
              <a:rPr lang="en-US" b="1" u="sng" dirty="0" smtClean="0"/>
              <a:t>Subcellular element models</a:t>
            </a:r>
            <a:r>
              <a:rPr lang="en-US" b="1" dirty="0" smtClean="0"/>
              <a:t>: </a:t>
            </a:r>
          </a:p>
          <a:p>
            <a:pPr lvl="1"/>
            <a:r>
              <a:rPr lang="en-US" dirty="0" smtClean="0"/>
              <a:t>Model movement of cell parts with individual agents (subcellular elements)</a:t>
            </a:r>
          </a:p>
          <a:p>
            <a:pPr lvl="1"/>
            <a:r>
              <a:rPr lang="en-US" dirty="0" smtClean="0"/>
              <a:t>Write </a:t>
            </a:r>
            <a:r>
              <a:rPr lang="en-US" dirty="0"/>
              <a:t>force balance laws for each </a:t>
            </a:r>
            <a:r>
              <a:rPr lang="en-US" dirty="0" smtClean="0"/>
              <a:t>part </a:t>
            </a:r>
            <a:r>
              <a:rPr lang="en-US" dirty="0"/>
              <a:t>(classic physics!)</a:t>
            </a:r>
          </a:p>
          <a:p>
            <a:pPr lvl="1"/>
            <a:r>
              <a:rPr lang="en-US" dirty="0"/>
              <a:t>Update </a:t>
            </a:r>
            <a:r>
              <a:rPr lang="en-US" dirty="0" smtClean="0"/>
              <a:t>agent velocities </a:t>
            </a:r>
            <a:r>
              <a:rPr lang="en-US" dirty="0"/>
              <a:t>and positions based on forces</a:t>
            </a:r>
          </a:p>
          <a:p>
            <a:pPr lvl="1"/>
            <a:r>
              <a:rPr lang="en-US" dirty="0" smtClean="0"/>
              <a:t>Model cell growth, cycling, death, etc. with additional operations:</a:t>
            </a:r>
          </a:p>
          <a:p>
            <a:pPr lvl="2"/>
            <a:r>
              <a:rPr lang="en-US" dirty="0" smtClean="0"/>
              <a:t>grow, divide, shrink, fuse, and eliminate subcellular elements</a:t>
            </a:r>
            <a:endParaRPr lang="en-US" dirty="0"/>
          </a:p>
          <a:p>
            <a:pPr lvl="1"/>
            <a:r>
              <a:rPr lang="en-US" b="1" dirty="0" smtClean="0"/>
              <a:t>Spatial resolution</a:t>
            </a:r>
            <a:r>
              <a:rPr lang="en-US" b="1" dirty="0"/>
              <a:t>: </a:t>
            </a:r>
            <a:r>
              <a:rPr lang="en-US" dirty="0" smtClean="0"/>
              <a:t>multiple agents </a:t>
            </a:r>
            <a:r>
              <a:rPr lang="en-US" dirty="0"/>
              <a:t>per </a:t>
            </a:r>
            <a:r>
              <a:rPr lang="en-US" dirty="0" smtClean="0"/>
              <a:t>cell to approximate morphology</a:t>
            </a:r>
            <a:endParaRPr lang="en-US" dirty="0"/>
          </a:p>
          <a:p>
            <a:pPr lvl="1"/>
            <a:endParaRPr lang="en-US" b="1" dirty="0" smtClean="0"/>
          </a:p>
          <a:p>
            <a:pPr lvl="1"/>
            <a:endParaRPr lang="en-US" b="1" dirty="0"/>
          </a:p>
          <a:p>
            <a:endParaRPr lang="en-US" dirty="0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 rot="10800000">
            <a:off x="6434020" y="726186"/>
            <a:ext cx="1408187" cy="947570"/>
            <a:chOff x="4742140" y="1188963"/>
            <a:chExt cx="2034649" cy="1369120"/>
          </a:xfrm>
        </p:grpSpPr>
        <p:sp>
          <p:nvSpPr>
            <p:cNvPr id="6" name="Regular Pentagon 5"/>
            <p:cNvSpPr/>
            <p:nvPr/>
          </p:nvSpPr>
          <p:spPr>
            <a:xfrm rot="19721767">
              <a:off x="4795477" y="1188963"/>
              <a:ext cx="1243792" cy="1011594"/>
            </a:xfrm>
            <a:prstGeom prst="pentagon">
              <a:avLst/>
            </a:prstGeom>
            <a:noFill/>
            <a:ln w="12700">
              <a:solidFill>
                <a:srgbClr val="000000"/>
              </a:solidFill>
            </a:ln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800" i="1">
                <a:solidFill>
                  <a:srgbClr val="000000"/>
                </a:solidFill>
                <a:ea typeface="ＭＳ Ｐゴシック" charset="-128"/>
              </a:endParaRPr>
            </a:p>
          </p:txBody>
        </p:sp>
        <p:cxnSp>
          <p:nvCxnSpPr>
            <p:cNvPr id="15" name="Straight Connector 14"/>
            <p:cNvCxnSpPr>
              <a:stCxn id="6" idx="4"/>
            </p:cNvCxnSpPr>
            <p:nvPr/>
          </p:nvCxnSpPr>
          <p:spPr>
            <a:xfrm rot="10800000" flipH="1" flipV="1">
              <a:off x="6008572" y="1927222"/>
              <a:ext cx="430703" cy="140219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21" name="Straight Connector 20"/>
            <p:cNvCxnSpPr>
              <a:stCxn id="6" idx="1"/>
            </p:cNvCxnSpPr>
            <p:nvPr/>
          </p:nvCxnSpPr>
          <p:spPr>
            <a:xfrm rot="10800000" flipV="1">
              <a:off x="4742140" y="1915862"/>
              <a:ext cx="81833" cy="42742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27" name="Straight Connector 26"/>
            <p:cNvCxnSpPr>
              <a:stCxn id="6" idx="2"/>
            </p:cNvCxnSpPr>
            <p:nvPr/>
          </p:nvCxnSpPr>
          <p:spPr>
            <a:xfrm rot="10800000" flipV="1">
              <a:off x="5175655" y="2326624"/>
              <a:ext cx="176118" cy="231459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30" name="Straight Arrow Connector 29"/>
            <p:cNvCxnSpPr>
              <a:stCxn id="6" idx="3"/>
            </p:cNvCxnSpPr>
            <p:nvPr/>
          </p:nvCxnSpPr>
          <p:spPr>
            <a:xfrm rot="10800000" flipH="1" flipV="1">
              <a:off x="5680173" y="2126925"/>
              <a:ext cx="72092" cy="431158"/>
            </a:xfrm>
            <a:prstGeom prst="straightConnector1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82" name="Straight Connector 81"/>
            <p:cNvCxnSpPr/>
            <p:nvPr/>
          </p:nvCxnSpPr>
          <p:spPr bwMode="auto">
            <a:xfrm rot="10800000" flipV="1">
              <a:off x="6439276" y="1740038"/>
              <a:ext cx="337513" cy="327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6" name="Straight Arrow Connector 85"/>
            <p:cNvCxnSpPr/>
            <p:nvPr/>
          </p:nvCxnSpPr>
          <p:spPr>
            <a:xfrm rot="10800000" flipH="1" flipV="1">
              <a:off x="6439274" y="2067440"/>
              <a:ext cx="156792" cy="490643"/>
            </a:xfrm>
            <a:prstGeom prst="straightConnector1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94" name="Straight Connector 93"/>
            <p:cNvCxnSpPr/>
            <p:nvPr/>
          </p:nvCxnSpPr>
          <p:spPr>
            <a:xfrm flipV="1">
              <a:off x="5984641" y="1605718"/>
              <a:ext cx="226448" cy="328562"/>
            </a:xfrm>
            <a:prstGeom prst="line">
              <a:avLst/>
            </a:prstGeom>
            <a:ln w="24000">
              <a:solidFill>
                <a:srgbClr val="ED1C24"/>
              </a:solidFill>
              <a:tailEnd type="triangle"/>
            </a:ln>
          </p:spPr>
        </p:cxnSp>
        <p:cxnSp>
          <p:nvCxnSpPr>
            <p:cNvPr id="117" name="Straight Connector 116"/>
            <p:cNvCxnSpPr>
              <a:endCxn id="6" idx="4"/>
            </p:cNvCxnSpPr>
            <p:nvPr/>
          </p:nvCxnSpPr>
          <p:spPr>
            <a:xfrm rot="10800000" flipH="1" flipV="1">
              <a:off x="5643494" y="1821961"/>
              <a:ext cx="365079" cy="105259"/>
            </a:xfrm>
            <a:prstGeom prst="line">
              <a:avLst/>
            </a:prstGeom>
            <a:ln w="24000">
              <a:solidFill>
                <a:srgbClr val="ED1C24"/>
              </a:solidFill>
              <a:headEnd type="triangle"/>
            </a:ln>
          </p:spPr>
        </p:cxnSp>
        <p:cxnSp>
          <p:nvCxnSpPr>
            <p:cNvPr id="124" name="Straight Connector 123"/>
            <p:cNvCxnSpPr>
              <a:endCxn id="6" idx="4"/>
            </p:cNvCxnSpPr>
            <p:nvPr/>
          </p:nvCxnSpPr>
          <p:spPr>
            <a:xfrm rot="10800000">
              <a:off x="6008572" y="1927222"/>
              <a:ext cx="68760" cy="344757"/>
            </a:xfrm>
            <a:prstGeom prst="line">
              <a:avLst/>
            </a:prstGeom>
            <a:ln w="24000">
              <a:solidFill>
                <a:srgbClr val="ED1C24"/>
              </a:solidFill>
              <a:headEnd type="triangle"/>
            </a:ln>
          </p:spPr>
        </p:cxnSp>
      </p:grpSp>
      <p:grpSp>
        <p:nvGrpSpPr>
          <p:cNvPr id="73" name="Group 72"/>
          <p:cNvGrpSpPr/>
          <p:nvPr/>
        </p:nvGrpSpPr>
        <p:grpSpPr>
          <a:xfrm rot="20635876" flipH="1">
            <a:off x="6097462" y="1557806"/>
            <a:ext cx="1606834" cy="1470475"/>
            <a:chOff x="4325439" y="1229729"/>
            <a:chExt cx="1606834" cy="1470475"/>
          </a:xfrm>
        </p:grpSpPr>
        <p:sp>
          <p:nvSpPr>
            <p:cNvPr id="22" name="Oval 21"/>
            <p:cNvSpPr/>
            <p:nvPr/>
          </p:nvSpPr>
          <p:spPr>
            <a:xfrm>
              <a:off x="4822794" y="1746334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5383633" y="1624414"/>
              <a:ext cx="548640" cy="5486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5206559" y="2151564"/>
              <a:ext cx="548640" cy="54864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4325439" y="2024865"/>
              <a:ext cx="548640" cy="5486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5008710" y="1229729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/>
            <p:cNvGrpSpPr>
              <a:grpSpLocks noChangeAspect="1"/>
            </p:cNvGrpSpPr>
            <p:nvPr/>
          </p:nvGrpSpPr>
          <p:grpSpPr>
            <a:xfrm>
              <a:off x="4597737" y="1489178"/>
              <a:ext cx="1074400" cy="936706"/>
              <a:chOff x="5677567" y="1889142"/>
              <a:chExt cx="2424721" cy="2113973"/>
            </a:xfrm>
          </p:grpSpPr>
          <p:cxnSp>
            <p:nvCxnSpPr>
              <p:cNvPr id="218" name="Straight Connector 217"/>
              <p:cNvCxnSpPr>
                <a:cxnSpLocks/>
              </p:cNvCxnSpPr>
              <p:nvPr/>
            </p:nvCxnSpPr>
            <p:spPr>
              <a:xfrm flipV="1">
                <a:off x="6788400" y="1889142"/>
                <a:ext cx="474640" cy="1227778"/>
              </a:xfrm>
              <a:prstGeom prst="line">
                <a:avLst/>
              </a:prstGeom>
              <a:ln w="24000">
                <a:solidFill>
                  <a:srgbClr val="ED1C24"/>
                </a:solidFill>
                <a:tailEnd type="triangle"/>
              </a:ln>
            </p:spPr>
          </p:cxnSp>
          <p:cxnSp>
            <p:nvCxnSpPr>
              <p:cNvPr id="220" name="Straight Connector 219"/>
              <p:cNvCxnSpPr>
                <a:cxnSpLocks/>
              </p:cNvCxnSpPr>
              <p:nvPr/>
            </p:nvCxnSpPr>
            <p:spPr>
              <a:xfrm flipV="1">
                <a:off x="5677567" y="3106437"/>
                <a:ext cx="1096326" cy="638223"/>
              </a:xfrm>
              <a:prstGeom prst="line">
                <a:avLst/>
              </a:prstGeom>
              <a:ln w="24000">
                <a:solidFill>
                  <a:srgbClr val="ED1C24"/>
                </a:solidFill>
                <a:headEnd type="triangle"/>
              </a:ln>
            </p:spPr>
          </p:cxnSp>
          <p:cxnSp>
            <p:nvCxnSpPr>
              <p:cNvPr id="224" name="Straight Connector 223"/>
              <p:cNvCxnSpPr>
                <a:cxnSpLocks/>
              </p:cNvCxnSpPr>
              <p:nvPr/>
            </p:nvCxnSpPr>
            <p:spPr>
              <a:xfrm flipH="1" flipV="1">
                <a:off x="6793614" y="3121287"/>
                <a:ext cx="877036" cy="881828"/>
              </a:xfrm>
              <a:prstGeom prst="line">
                <a:avLst/>
              </a:prstGeom>
              <a:ln w="24000">
                <a:solidFill>
                  <a:srgbClr val="ED1C24"/>
                </a:solidFill>
                <a:headEnd type="triangle"/>
              </a:ln>
            </p:spPr>
          </p:cxnSp>
          <p:cxnSp>
            <p:nvCxnSpPr>
              <p:cNvPr id="227" name="Straight Connector 226"/>
              <p:cNvCxnSpPr>
                <a:cxnSpLocks/>
              </p:cNvCxnSpPr>
              <p:nvPr/>
            </p:nvCxnSpPr>
            <p:spPr>
              <a:xfrm flipH="1">
                <a:off x="6773898" y="2773836"/>
                <a:ext cx="1328390" cy="342962"/>
              </a:xfrm>
              <a:prstGeom prst="line">
                <a:avLst/>
              </a:prstGeom>
              <a:ln w="24000">
                <a:solidFill>
                  <a:srgbClr val="ED1C24"/>
                </a:solidFill>
                <a:headEnd type="triangle"/>
              </a:ln>
            </p:spPr>
          </p:cxnSp>
          <p:cxnSp>
            <p:nvCxnSpPr>
              <p:cNvPr id="233" name="Straight Connector 232"/>
              <p:cNvCxnSpPr>
                <a:cxnSpLocks/>
              </p:cNvCxnSpPr>
              <p:nvPr/>
            </p:nvCxnSpPr>
            <p:spPr>
              <a:xfrm>
                <a:off x="6915746" y="3359645"/>
                <a:ext cx="372695" cy="398698"/>
              </a:xfrm>
              <a:prstGeom prst="line">
                <a:avLst/>
              </a:prstGeom>
              <a:ln w="24000">
                <a:solidFill>
                  <a:schemeClr val="tx1"/>
                </a:solidFill>
                <a:headEnd type="triangle"/>
              </a:ln>
            </p:spPr>
          </p:cxnSp>
          <p:cxnSp>
            <p:nvCxnSpPr>
              <p:cNvPr id="237" name="Straight Connector 236"/>
              <p:cNvCxnSpPr>
                <a:cxnSpLocks/>
              </p:cNvCxnSpPr>
              <p:nvPr/>
            </p:nvCxnSpPr>
            <p:spPr>
              <a:xfrm flipH="1">
                <a:off x="6068242" y="3209133"/>
                <a:ext cx="375543" cy="216415"/>
              </a:xfrm>
              <a:prstGeom prst="line">
                <a:avLst/>
              </a:prstGeom>
              <a:ln w="24000">
                <a:solidFill>
                  <a:schemeClr val="tx1"/>
                </a:solidFill>
                <a:headEnd type="triangle"/>
              </a:ln>
            </p:spPr>
          </p:cxnSp>
          <p:cxnSp>
            <p:nvCxnSpPr>
              <p:cNvPr id="239" name="Straight Connector 238"/>
              <p:cNvCxnSpPr>
                <a:cxnSpLocks/>
              </p:cNvCxnSpPr>
              <p:nvPr/>
            </p:nvCxnSpPr>
            <p:spPr>
              <a:xfrm flipV="1">
                <a:off x="7070748" y="2773839"/>
                <a:ext cx="664972" cy="187787"/>
              </a:xfrm>
              <a:prstGeom prst="line">
                <a:avLst/>
              </a:prstGeom>
              <a:ln w="24000">
                <a:solidFill>
                  <a:schemeClr val="tx1"/>
                </a:solidFill>
                <a:headEnd type="triangle"/>
              </a:ln>
            </p:spPr>
          </p:cxnSp>
          <p:cxnSp>
            <p:nvCxnSpPr>
              <p:cNvPr id="242" name="Straight Connector 241"/>
              <p:cNvCxnSpPr>
                <a:cxnSpLocks/>
              </p:cNvCxnSpPr>
              <p:nvPr/>
            </p:nvCxnSpPr>
            <p:spPr>
              <a:xfrm flipV="1">
                <a:off x="6817274" y="2194345"/>
                <a:ext cx="253474" cy="573789"/>
              </a:xfrm>
              <a:prstGeom prst="line">
                <a:avLst/>
              </a:prstGeom>
              <a:ln w="24000">
                <a:solidFill>
                  <a:schemeClr val="tx1"/>
                </a:solidFill>
                <a:headEnd type="triangle"/>
              </a:ln>
            </p:spPr>
          </p:cxnSp>
        </p:grpSp>
      </p:grpSp>
      <p:grpSp>
        <p:nvGrpSpPr>
          <p:cNvPr id="130" name="Group 129"/>
          <p:cNvGrpSpPr/>
          <p:nvPr/>
        </p:nvGrpSpPr>
        <p:grpSpPr>
          <a:xfrm>
            <a:off x="6318409" y="3138632"/>
            <a:ext cx="2069755" cy="1250943"/>
            <a:chOff x="6583515" y="3159601"/>
            <a:chExt cx="2069755" cy="1250943"/>
          </a:xfrm>
        </p:grpSpPr>
        <p:grpSp>
          <p:nvGrpSpPr>
            <p:cNvPr id="112" name="Group 111"/>
            <p:cNvGrpSpPr/>
            <p:nvPr/>
          </p:nvGrpSpPr>
          <p:grpSpPr>
            <a:xfrm>
              <a:off x="6583515" y="3197840"/>
              <a:ext cx="1099672" cy="1212704"/>
              <a:chOff x="6583515" y="3197840"/>
              <a:chExt cx="1099672" cy="1212704"/>
            </a:xfrm>
          </p:grpSpPr>
          <p:sp>
            <p:nvSpPr>
              <p:cNvPr id="134" name="Oval 133"/>
              <p:cNvSpPr/>
              <p:nvPr/>
            </p:nvSpPr>
            <p:spPr>
              <a:xfrm>
                <a:off x="6583515" y="3387045"/>
                <a:ext cx="1023499" cy="1023499"/>
              </a:xfrm>
              <a:prstGeom prst="ellipse">
                <a:avLst/>
              </a:prstGeom>
              <a:solidFill>
                <a:schemeClr val="accent4">
                  <a:alpha val="40000"/>
                </a:schemeClr>
              </a:solidFill>
              <a:ln w="38100">
                <a:solidFill>
                  <a:schemeClr val="accent4">
                    <a:shade val="50000"/>
                    <a:alpha val="70000"/>
                  </a:schemeClr>
                </a:solidFill>
                <a:prstDash val="sysDot"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" name="Group 109"/>
              <p:cNvGrpSpPr/>
              <p:nvPr/>
            </p:nvGrpSpPr>
            <p:grpSpPr>
              <a:xfrm>
                <a:off x="6585948" y="3197840"/>
                <a:ext cx="1097239" cy="1119192"/>
                <a:chOff x="6585948" y="3197840"/>
                <a:chExt cx="1097239" cy="1119192"/>
              </a:xfrm>
            </p:grpSpPr>
            <p:sp>
              <p:nvSpPr>
                <p:cNvPr id="148" name="Oval 147"/>
                <p:cNvSpPr/>
                <p:nvPr/>
              </p:nvSpPr>
              <p:spPr>
                <a:xfrm>
                  <a:off x="6692647" y="353990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Oval 148"/>
                <p:cNvSpPr/>
                <p:nvPr/>
              </p:nvSpPr>
              <p:spPr>
                <a:xfrm>
                  <a:off x="6585948" y="370727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Oval 149"/>
                <p:cNvSpPr/>
                <p:nvPr/>
              </p:nvSpPr>
              <p:spPr>
                <a:xfrm>
                  <a:off x="6783027" y="3685438"/>
                  <a:ext cx="199941" cy="199941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1" name="Oval 150"/>
                <p:cNvSpPr/>
                <p:nvPr/>
              </p:nvSpPr>
              <p:spPr>
                <a:xfrm>
                  <a:off x="6895931" y="351940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2" name="Oval 151"/>
                <p:cNvSpPr/>
                <p:nvPr/>
              </p:nvSpPr>
              <p:spPr>
                <a:xfrm>
                  <a:off x="6685839" y="3874731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3" name="Oval 152"/>
                <p:cNvSpPr/>
                <p:nvPr/>
              </p:nvSpPr>
              <p:spPr>
                <a:xfrm>
                  <a:off x="6965908" y="3852818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Oval 153"/>
                <p:cNvSpPr/>
                <p:nvPr/>
              </p:nvSpPr>
              <p:spPr>
                <a:xfrm>
                  <a:off x="7008331" y="336178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5" name="Oval 154"/>
                <p:cNvSpPr/>
                <p:nvPr/>
              </p:nvSpPr>
              <p:spPr>
                <a:xfrm>
                  <a:off x="7091915" y="353335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Oval 155"/>
                <p:cNvSpPr/>
                <p:nvPr/>
              </p:nvSpPr>
              <p:spPr>
                <a:xfrm>
                  <a:off x="6980071" y="3677724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7" name="Oval 156"/>
                <p:cNvSpPr/>
                <p:nvPr/>
              </p:nvSpPr>
              <p:spPr>
                <a:xfrm>
                  <a:off x="6865574" y="3879106"/>
                  <a:ext cx="112536" cy="112536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Oval 157"/>
                <p:cNvSpPr/>
                <p:nvPr/>
              </p:nvSpPr>
              <p:spPr>
                <a:xfrm>
                  <a:off x="6711107" y="4061611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9" name="Oval 158"/>
                <p:cNvSpPr/>
                <p:nvPr/>
              </p:nvSpPr>
              <p:spPr>
                <a:xfrm>
                  <a:off x="7151446" y="380308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Oval 159"/>
                <p:cNvSpPr/>
                <p:nvPr/>
              </p:nvSpPr>
              <p:spPr>
                <a:xfrm>
                  <a:off x="7442476" y="3486669"/>
                  <a:ext cx="152377" cy="152377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1" name="Oval 160"/>
                <p:cNvSpPr/>
                <p:nvPr/>
              </p:nvSpPr>
              <p:spPr>
                <a:xfrm>
                  <a:off x="7432352" y="3646957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Oval 162"/>
                <p:cNvSpPr/>
                <p:nvPr/>
              </p:nvSpPr>
              <p:spPr>
                <a:xfrm>
                  <a:off x="7500307" y="401367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>
                <a:xfrm>
                  <a:off x="7350317" y="4017231"/>
                  <a:ext cx="149990" cy="14999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5" name="Oval 164"/>
                <p:cNvSpPr/>
                <p:nvPr/>
              </p:nvSpPr>
              <p:spPr>
                <a:xfrm>
                  <a:off x="7184231" y="398596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6" name="Oval 165"/>
                <p:cNvSpPr/>
                <p:nvPr/>
              </p:nvSpPr>
              <p:spPr>
                <a:xfrm>
                  <a:off x="7006031" y="4032131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Oval 166"/>
                <p:cNvSpPr/>
                <p:nvPr/>
              </p:nvSpPr>
              <p:spPr>
                <a:xfrm>
                  <a:off x="6859137" y="4134152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8" name="Oval 167"/>
                <p:cNvSpPr/>
                <p:nvPr/>
              </p:nvSpPr>
              <p:spPr>
                <a:xfrm>
                  <a:off x="7316953" y="3878260"/>
                  <a:ext cx="146171" cy="146171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Oval 168"/>
                <p:cNvSpPr/>
                <p:nvPr/>
              </p:nvSpPr>
              <p:spPr>
                <a:xfrm>
                  <a:off x="7250673" y="3661895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Oval 169"/>
                <p:cNvSpPr/>
                <p:nvPr/>
              </p:nvSpPr>
              <p:spPr>
                <a:xfrm>
                  <a:off x="7253619" y="347597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Oval 170"/>
                <p:cNvSpPr/>
                <p:nvPr/>
              </p:nvSpPr>
              <p:spPr>
                <a:xfrm>
                  <a:off x="7167669" y="3718065"/>
                  <a:ext cx="74881" cy="74881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2" name="Oval 171"/>
                <p:cNvSpPr/>
                <p:nvPr/>
              </p:nvSpPr>
              <p:spPr>
                <a:xfrm>
                  <a:off x="7408319" y="3812910"/>
                  <a:ext cx="63270" cy="6327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3" name="Oval 172"/>
                <p:cNvSpPr/>
                <p:nvPr/>
              </p:nvSpPr>
              <p:spPr>
                <a:xfrm>
                  <a:off x="7126671" y="3968164"/>
                  <a:ext cx="71446" cy="71446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4" name="Oval 173"/>
                <p:cNvSpPr/>
                <p:nvPr/>
              </p:nvSpPr>
              <p:spPr>
                <a:xfrm>
                  <a:off x="6992120" y="3271429"/>
                  <a:ext cx="99795" cy="99795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5" name="Oval 174"/>
                <p:cNvSpPr/>
                <p:nvPr/>
              </p:nvSpPr>
              <p:spPr>
                <a:xfrm>
                  <a:off x="7030991" y="3197840"/>
                  <a:ext cx="68553" cy="68553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6" name="Oval 175"/>
                <p:cNvSpPr/>
                <p:nvPr/>
              </p:nvSpPr>
              <p:spPr>
                <a:xfrm>
                  <a:off x="6869598" y="3998774"/>
                  <a:ext cx="128141" cy="128141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2" name="Oval 161"/>
                <p:cNvSpPr/>
                <p:nvPr/>
              </p:nvSpPr>
              <p:spPr>
                <a:xfrm>
                  <a:off x="7461951" y="382636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1" name="Group 110"/>
            <p:cNvGrpSpPr/>
            <p:nvPr/>
          </p:nvGrpSpPr>
          <p:grpSpPr>
            <a:xfrm>
              <a:off x="7447946" y="3159601"/>
              <a:ext cx="1205324" cy="1065596"/>
              <a:chOff x="7447946" y="3159601"/>
              <a:chExt cx="1205324" cy="1065596"/>
            </a:xfrm>
          </p:grpSpPr>
          <p:sp>
            <p:nvSpPr>
              <p:cNvPr id="135" name="Oval 134"/>
              <p:cNvSpPr/>
              <p:nvPr/>
            </p:nvSpPr>
            <p:spPr>
              <a:xfrm>
                <a:off x="7629771" y="3159601"/>
                <a:ext cx="1023499" cy="1023499"/>
              </a:xfrm>
              <a:prstGeom prst="ellipse">
                <a:avLst/>
              </a:prstGeom>
              <a:solidFill>
                <a:schemeClr val="accent6">
                  <a:alpha val="40000"/>
                </a:schemeClr>
              </a:solidFill>
              <a:ln w="38100">
                <a:prstDash val="sysDot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9" name="Group 108"/>
              <p:cNvGrpSpPr/>
              <p:nvPr/>
            </p:nvGrpSpPr>
            <p:grpSpPr>
              <a:xfrm>
                <a:off x="7447946" y="3221346"/>
                <a:ext cx="1182148" cy="1003851"/>
                <a:chOff x="7447946" y="3221346"/>
                <a:chExt cx="1182148" cy="1003851"/>
              </a:xfrm>
            </p:grpSpPr>
            <p:sp>
              <p:nvSpPr>
                <p:cNvPr id="177" name="Oval 176"/>
                <p:cNvSpPr/>
                <p:nvPr/>
              </p:nvSpPr>
              <p:spPr>
                <a:xfrm>
                  <a:off x="7615137" y="371164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8" name="Oval 177"/>
                <p:cNvSpPr/>
                <p:nvPr/>
              </p:nvSpPr>
              <p:spPr>
                <a:xfrm>
                  <a:off x="7584319" y="352876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9" name="Oval 178"/>
                <p:cNvSpPr/>
                <p:nvPr/>
              </p:nvSpPr>
              <p:spPr>
                <a:xfrm>
                  <a:off x="7650297" y="3892274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Oval 179"/>
                <p:cNvSpPr/>
                <p:nvPr/>
              </p:nvSpPr>
              <p:spPr>
                <a:xfrm>
                  <a:off x="7754689" y="4042317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Oval 180"/>
                <p:cNvSpPr/>
                <p:nvPr/>
              </p:nvSpPr>
              <p:spPr>
                <a:xfrm>
                  <a:off x="7844474" y="387910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Oval 181"/>
                <p:cNvSpPr/>
                <p:nvPr/>
              </p:nvSpPr>
              <p:spPr>
                <a:xfrm>
                  <a:off x="8036956" y="3883314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Oval 182"/>
                <p:cNvSpPr/>
                <p:nvPr/>
              </p:nvSpPr>
              <p:spPr>
                <a:xfrm>
                  <a:off x="8219211" y="393145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4" name="Oval 183"/>
                <p:cNvSpPr/>
                <p:nvPr/>
              </p:nvSpPr>
              <p:spPr>
                <a:xfrm>
                  <a:off x="8205480" y="3738397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5" name="Oval 184"/>
                <p:cNvSpPr/>
                <p:nvPr/>
              </p:nvSpPr>
              <p:spPr>
                <a:xfrm>
                  <a:off x="8223295" y="356276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6" name="Oval 185"/>
                <p:cNvSpPr/>
                <p:nvPr/>
              </p:nvSpPr>
              <p:spPr>
                <a:xfrm>
                  <a:off x="8411117" y="360486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Oval 186"/>
                <p:cNvSpPr/>
                <p:nvPr/>
              </p:nvSpPr>
              <p:spPr>
                <a:xfrm>
                  <a:off x="8355774" y="3425092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Oval 187"/>
                <p:cNvSpPr/>
                <p:nvPr/>
              </p:nvSpPr>
              <p:spPr>
                <a:xfrm>
                  <a:off x="8258045" y="326344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9" name="Oval 188"/>
                <p:cNvSpPr/>
                <p:nvPr/>
              </p:nvSpPr>
              <p:spPr>
                <a:xfrm>
                  <a:off x="8447214" y="3254841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0" name="Oval 189"/>
                <p:cNvSpPr/>
                <p:nvPr/>
              </p:nvSpPr>
              <p:spPr>
                <a:xfrm>
                  <a:off x="8125234" y="3398865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Oval 190"/>
                <p:cNvSpPr/>
                <p:nvPr/>
              </p:nvSpPr>
              <p:spPr>
                <a:xfrm>
                  <a:off x="8072624" y="322134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Oval 191"/>
                <p:cNvSpPr/>
                <p:nvPr/>
              </p:nvSpPr>
              <p:spPr>
                <a:xfrm>
                  <a:off x="7551229" y="333916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Oval 192"/>
                <p:cNvSpPr/>
                <p:nvPr/>
              </p:nvSpPr>
              <p:spPr>
                <a:xfrm>
                  <a:off x="7717037" y="3407652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4" name="Oval 193"/>
                <p:cNvSpPr/>
                <p:nvPr/>
              </p:nvSpPr>
              <p:spPr>
                <a:xfrm>
                  <a:off x="7890723" y="3334832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5" name="Oval 194"/>
                <p:cNvSpPr/>
                <p:nvPr/>
              </p:nvSpPr>
              <p:spPr>
                <a:xfrm>
                  <a:off x="7767199" y="358072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6" name="Oval 195"/>
                <p:cNvSpPr/>
                <p:nvPr/>
              </p:nvSpPr>
              <p:spPr>
                <a:xfrm>
                  <a:off x="7950079" y="351342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7" name="Oval 196"/>
                <p:cNvSpPr/>
                <p:nvPr/>
              </p:nvSpPr>
              <p:spPr>
                <a:xfrm>
                  <a:off x="7919166" y="3705795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8" name="Oval 197"/>
                <p:cNvSpPr/>
                <p:nvPr/>
              </p:nvSpPr>
              <p:spPr>
                <a:xfrm>
                  <a:off x="8095686" y="3654238"/>
                  <a:ext cx="136996" cy="136996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9" name="Oval 198"/>
                <p:cNvSpPr/>
                <p:nvPr/>
              </p:nvSpPr>
              <p:spPr>
                <a:xfrm>
                  <a:off x="7785197" y="3773034"/>
                  <a:ext cx="136996" cy="136996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0" name="Oval 199"/>
                <p:cNvSpPr/>
                <p:nvPr/>
              </p:nvSpPr>
              <p:spPr>
                <a:xfrm>
                  <a:off x="7447946" y="3371223"/>
                  <a:ext cx="110099" cy="11009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1" name="Oval 200"/>
                <p:cNvSpPr/>
                <p:nvPr/>
              </p:nvSpPr>
              <p:spPr>
                <a:xfrm>
                  <a:off x="8104612" y="3789687"/>
                  <a:ext cx="88573" cy="88573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2" name="Oval 201"/>
                <p:cNvSpPr/>
                <p:nvPr/>
              </p:nvSpPr>
              <p:spPr>
                <a:xfrm>
                  <a:off x="8125814" y="3570036"/>
                  <a:ext cx="88573" cy="88573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3" name="Oval 202"/>
                <p:cNvSpPr/>
                <p:nvPr/>
              </p:nvSpPr>
              <p:spPr>
                <a:xfrm>
                  <a:off x="8363137" y="3877181"/>
                  <a:ext cx="88573" cy="88573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4" name="Oval 203"/>
                <p:cNvSpPr/>
                <p:nvPr/>
              </p:nvSpPr>
              <p:spPr>
                <a:xfrm>
                  <a:off x="8071077" y="3466688"/>
                  <a:ext cx="54409" cy="5440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1" name="Oval 220"/>
                <p:cNvSpPr/>
                <p:nvPr/>
              </p:nvSpPr>
              <p:spPr>
                <a:xfrm>
                  <a:off x="8082966" y="3404226"/>
                  <a:ext cx="54409" cy="5440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Oval 221"/>
                <p:cNvSpPr/>
                <p:nvPr/>
              </p:nvSpPr>
              <p:spPr>
                <a:xfrm>
                  <a:off x="8299636" y="3506935"/>
                  <a:ext cx="54409" cy="5440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Oval 222"/>
                <p:cNvSpPr/>
                <p:nvPr/>
              </p:nvSpPr>
              <p:spPr>
                <a:xfrm>
                  <a:off x="8315054" y="3443083"/>
                  <a:ext cx="54409" cy="5440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5" name="Oval 224"/>
                <p:cNvSpPr/>
                <p:nvPr/>
              </p:nvSpPr>
              <p:spPr>
                <a:xfrm>
                  <a:off x="7886799" y="3516940"/>
                  <a:ext cx="70426" cy="70426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/>
                <p:cNvSpPr/>
                <p:nvPr/>
              </p:nvSpPr>
              <p:spPr>
                <a:xfrm>
                  <a:off x="8388360" y="3781981"/>
                  <a:ext cx="92750" cy="9275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/>
                <p:cNvSpPr/>
                <p:nvPr/>
              </p:nvSpPr>
              <p:spPr>
                <a:xfrm>
                  <a:off x="8366579" y="3722780"/>
                  <a:ext cx="61377" cy="61377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32178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1A753A-1618-4DA6-AE16-126CB7976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</a:t>
            </a:r>
            <a:r>
              <a:rPr lang="en-US" dirty="0" smtClean="0"/>
              <a:t>ABM program </a:t>
            </a:r>
            <a:r>
              <a:rPr lang="en-US" dirty="0"/>
              <a:t>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51D41EF-77C9-4EDA-B2A4-FEF815B9F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Read parameters</a:t>
            </a:r>
          </a:p>
          <a:p>
            <a:r>
              <a:rPr lang="en-US" dirty="0"/>
              <a:t>Set up microenvironment</a:t>
            </a:r>
          </a:p>
          <a:p>
            <a:pPr lvl="1"/>
            <a:r>
              <a:rPr lang="en-US" dirty="0"/>
              <a:t>Create meshes, initialize chemical substrates, diffusion solvers, etc. </a:t>
            </a:r>
          </a:p>
          <a:p>
            <a:r>
              <a:rPr lang="en-US" dirty="0"/>
              <a:t>Set up cell agents</a:t>
            </a:r>
          </a:p>
          <a:p>
            <a:pPr lvl="1"/>
            <a:r>
              <a:rPr lang="en-US" dirty="0"/>
              <a:t>Define all cell types</a:t>
            </a:r>
          </a:p>
          <a:p>
            <a:pPr lvl="1"/>
            <a:r>
              <a:rPr lang="en-US" dirty="0"/>
              <a:t>Instantiate cells</a:t>
            </a:r>
          </a:p>
          <a:p>
            <a:r>
              <a:rPr lang="en-US" dirty="0"/>
              <a:t>For each time:</a:t>
            </a:r>
          </a:p>
          <a:p>
            <a:pPr lvl="1"/>
            <a:r>
              <a:rPr lang="en-US" dirty="0"/>
              <a:t>Update microenvironment</a:t>
            </a:r>
          </a:p>
          <a:p>
            <a:pPr lvl="2"/>
            <a:r>
              <a:rPr lang="en-US" dirty="0"/>
              <a:t>Solve reaction-diffusion equations (as needed)</a:t>
            </a:r>
          </a:p>
          <a:p>
            <a:pPr lvl="2"/>
            <a:r>
              <a:rPr lang="en-US" dirty="0"/>
              <a:t>Solve tissue mechanics (as needed)</a:t>
            </a:r>
          </a:p>
          <a:p>
            <a:pPr lvl="1"/>
            <a:r>
              <a:rPr lang="en-US" dirty="0"/>
              <a:t>Update each cell's state</a:t>
            </a:r>
          </a:p>
          <a:p>
            <a:pPr lvl="2"/>
            <a:r>
              <a:rPr lang="en-US" dirty="0"/>
              <a:t>Sample environment</a:t>
            </a:r>
          </a:p>
          <a:p>
            <a:pPr lvl="2"/>
            <a:r>
              <a:rPr lang="en-US" dirty="0"/>
              <a:t>Run signaling model (as needed)</a:t>
            </a:r>
          </a:p>
          <a:p>
            <a:pPr lvl="2"/>
            <a:r>
              <a:rPr lang="en-US" dirty="0"/>
              <a:t>Update behavioral parameters based on signaling model and sampled environment</a:t>
            </a:r>
          </a:p>
          <a:p>
            <a:pPr lvl="2"/>
            <a:r>
              <a:rPr lang="en-US" dirty="0"/>
              <a:t>Run cell process models (growth, cycling, death, …)</a:t>
            </a:r>
          </a:p>
          <a:p>
            <a:pPr lvl="1"/>
            <a:r>
              <a:rPr lang="en-US" dirty="0"/>
              <a:t>Calculate cell velocities</a:t>
            </a:r>
          </a:p>
          <a:p>
            <a:pPr lvl="1"/>
            <a:r>
              <a:rPr lang="en-US" dirty="0"/>
              <a:t>Update cell positions </a:t>
            </a:r>
          </a:p>
          <a:p>
            <a:pPr lvl="1"/>
            <a:r>
              <a:rPr lang="en-US" dirty="0"/>
              <a:t>Advance time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424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does </a:t>
            </a:r>
            <a:r>
              <a:rPr lang="en-US" dirty="0" err="1" smtClean="0"/>
              <a:t>PhysiCell</a:t>
            </a:r>
            <a:r>
              <a:rPr lang="en-US" dirty="0" smtClean="0"/>
              <a:t> fit in?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PhysiCell</a:t>
            </a:r>
            <a:r>
              <a:rPr lang="en-US" dirty="0" smtClean="0"/>
              <a:t> is an </a:t>
            </a:r>
            <a:r>
              <a:rPr lang="en-US" b="1" dirty="0" smtClean="0"/>
              <a:t>off-lattice, center-based </a:t>
            </a:r>
            <a:r>
              <a:rPr lang="en-US" dirty="0" smtClean="0"/>
              <a:t>modeling platform</a:t>
            </a:r>
          </a:p>
          <a:p>
            <a:pPr lvl="1"/>
            <a:r>
              <a:rPr lang="en-US" b="1" dirty="0" smtClean="0"/>
              <a:t>Spatial resolution</a:t>
            </a:r>
            <a:r>
              <a:rPr lang="en-US" dirty="0" smtClean="0"/>
              <a:t>: one agent per cell</a:t>
            </a:r>
          </a:p>
          <a:p>
            <a:pPr lvl="1"/>
            <a:r>
              <a:rPr lang="en-US" b="1" dirty="0" smtClean="0"/>
              <a:t>A trick:</a:t>
            </a:r>
            <a:r>
              <a:rPr lang="en-US" dirty="0" smtClean="0"/>
              <a:t>  Use bigger agents to model cell collections or pieces of tissue.</a:t>
            </a:r>
          </a:p>
          <a:p>
            <a:pPr lvl="1"/>
            <a:endParaRPr lang="en-US" dirty="0"/>
          </a:p>
          <a:p>
            <a:r>
              <a:rPr lang="en-US" dirty="0" err="1" smtClean="0"/>
              <a:t>PhysiCell</a:t>
            </a:r>
            <a:r>
              <a:rPr lang="en-US" dirty="0" smtClean="0"/>
              <a:t> couples with PDE models of the microenvironment, making it a </a:t>
            </a:r>
            <a:r>
              <a:rPr lang="en-US" b="1" dirty="0" smtClean="0"/>
              <a:t>hybrid discrete-continuum approach. </a:t>
            </a:r>
          </a:p>
          <a:p>
            <a:pPr lvl="1"/>
            <a:r>
              <a:rPr lang="en-US" dirty="0" smtClean="0"/>
              <a:t>Since most</a:t>
            </a:r>
            <a:r>
              <a:rPr lang="en-US" i="1" dirty="0" smtClean="0"/>
              <a:t> </a:t>
            </a:r>
            <a:r>
              <a:rPr lang="en-US" dirty="0" smtClean="0"/>
              <a:t>useful agent-based models are coupled to PDE models of the microenvironment, we simply refer to them as agent-based models. </a:t>
            </a:r>
          </a:p>
          <a:p>
            <a:pPr lvl="1"/>
            <a:endParaRPr lang="en-US" dirty="0"/>
          </a:p>
          <a:p>
            <a:r>
              <a:rPr lang="en-US" dirty="0" err="1" smtClean="0"/>
              <a:t>PhysiCell</a:t>
            </a:r>
            <a:r>
              <a:rPr lang="en-US" dirty="0" smtClean="0"/>
              <a:t> uses ODEs and other technical to model dynamical details in individual cells. This makes it </a:t>
            </a:r>
            <a:r>
              <a:rPr lang="en-US" b="1" dirty="0" smtClean="0"/>
              <a:t>multiscale.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51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components of </a:t>
            </a:r>
            <a:r>
              <a:rPr lang="en-US" dirty="0" smtClean="0"/>
              <a:t>PhysiCell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smtClean="0"/>
              <a:t>BioFVM</a:t>
            </a:r>
            <a:r>
              <a:rPr lang="en-US" b="1" dirty="0" smtClean="0"/>
              <a:t>:</a:t>
            </a:r>
            <a:r>
              <a:rPr lang="en-US" dirty="0" smtClean="0"/>
              <a:t> simulate the (chemical) microenvironment (the stage)</a:t>
            </a:r>
          </a:p>
          <a:p>
            <a:pPr lvl="1"/>
            <a:r>
              <a:rPr lang="en-US" dirty="0" smtClean="0"/>
              <a:t>chemical diffusion and decay</a:t>
            </a:r>
          </a:p>
          <a:p>
            <a:pPr lvl="1"/>
            <a:r>
              <a:rPr lang="en-US" dirty="0" smtClean="0"/>
              <a:t>boundary conditions</a:t>
            </a:r>
          </a:p>
          <a:p>
            <a:pPr lvl="1"/>
            <a:r>
              <a:rPr lang="en-US" dirty="0" smtClean="0"/>
              <a:t>cell-based secretion, uptake, and export 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u="sng" dirty="0" smtClean="0"/>
              <a:t>PhysiCell</a:t>
            </a:r>
            <a:r>
              <a:rPr lang="en-US" b="1" dirty="0" smtClean="0"/>
              <a:t>:</a:t>
            </a:r>
            <a:r>
              <a:rPr lang="en-US" dirty="0" smtClean="0"/>
              <a:t> simulate individual cell agents (the players)</a:t>
            </a:r>
          </a:p>
          <a:p>
            <a:pPr lvl="1"/>
            <a:r>
              <a:rPr lang="en-US" dirty="0" smtClean="0"/>
              <a:t>live in a microenvironment </a:t>
            </a:r>
          </a:p>
          <a:p>
            <a:pPr lvl="1"/>
            <a:r>
              <a:rPr lang="en-US" dirty="0" smtClean="0"/>
              <a:t>single-cell biological behaviors</a:t>
            </a:r>
          </a:p>
          <a:p>
            <a:pPr lvl="1"/>
            <a:r>
              <a:rPr lang="en-US" dirty="0" smtClean="0"/>
              <a:t>cell functions model biological hypotheses to trigger core behaviors</a:t>
            </a:r>
            <a:endParaRPr lang="en-US" dirty="0"/>
          </a:p>
          <a:p>
            <a:pPr lvl="1"/>
            <a:r>
              <a:rPr lang="en-US" dirty="0" smtClean="0"/>
              <a:t>cell-cell interactions 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8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i="1" dirty="0"/>
              <a:t>BioFVM</a:t>
            </a:r>
            <a:r>
              <a:rPr lang="en-US" sz="2800" dirty="0"/>
              <a:t>: Simulating </a:t>
            </a:r>
            <a:r>
              <a:rPr lang="en-US" sz="2800" dirty="0" smtClean="0"/>
              <a:t>the 3-D </a:t>
            </a:r>
            <a:r>
              <a:rPr lang="en-US" sz="2800" dirty="0" smtClean="0"/>
              <a:t>microenvironment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500" b="1" u="sng" dirty="0">
                <a:solidFill>
                  <a:srgbClr val="990000"/>
                </a:solidFill>
              </a:rPr>
              <a:t>Design goal:</a:t>
            </a:r>
            <a:r>
              <a:rPr lang="en-US" sz="2500" dirty="0">
                <a:solidFill>
                  <a:srgbClr val="990000"/>
                </a:solidFill>
              </a:rPr>
              <a:t> </a:t>
            </a:r>
            <a:r>
              <a:rPr lang="en-US" sz="2500" dirty="0"/>
              <a:t>Simulate multiple diffusing substrates in 3D with desktops or single HTC/HPC nodes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500" b="1" u="sng" dirty="0">
                <a:solidFill>
                  <a:srgbClr val="990000"/>
                </a:solidFill>
              </a:rPr>
              <a:t>Typical use:</a:t>
            </a:r>
            <a:r>
              <a:rPr lang="en-US" sz="2500" b="1" dirty="0">
                <a:solidFill>
                  <a:srgbClr val="990000"/>
                </a:solidFill>
              </a:rPr>
              <a:t> </a:t>
            </a:r>
            <a:r>
              <a:rPr lang="en-US" sz="2500" dirty="0"/>
              <a:t>pO</a:t>
            </a:r>
            <a:r>
              <a:rPr lang="en-US" sz="2500" baseline="-25000" dirty="0"/>
              <a:t>2</a:t>
            </a:r>
            <a:r>
              <a:rPr lang="en-US" sz="2500" dirty="0"/>
              <a:t>, glucose, metabolic waste, signaling factors, and a drug, on 10 mm</a:t>
            </a:r>
            <a:r>
              <a:rPr lang="en-US" sz="2500" baseline="30000" dirty="0"/>
              <a:t>3</a:t>
            </a:r>
            <a:r>
              <a:rPr lang="en-US" sz="2500" dirty="0"/>
              <a:t> at 20 µm resolution</a:t>
            </a:r>
            <a:endParaRPr lang="en-US" sz="2500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500" b="1" u="sng" dirty="0">
                <a:solidFill>
                  <a:srgbClr val="990000"/>
                </a:solidFill>
              </a:rPr>
              <a:t>Features</a:t>
            </a:r>
            <a:r>
              <a:rPr lang="en-US" b="1" u="sng" dirty="0">
                <a:solidFill>
                  <a:srgbClr val="990000"/>
                </a:solidFill>
              </a:rPr>
              <a:t>:</a:t>
            </a:r>
            <a:r>
              <a:rPr lang="en-US" dirty="0">
                <a:solidFill>
                  <a:srgbClr val="990000"/>
                </a:solidFill>
              </a:rPr>
              <a:t>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1900" dirty="0"/>
              <a:t>Off-lattice cell secretion and uptake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1900" dirty="0"/>
              <a:t>2</a:t>
            </a:r>
            <a:r>
              <a:rPr lang="en-US" sz="1900" baseline="30000" dirty="0"/>
              <a:t>nd</a:t>
            </a:r>
            <a:r>
              <a:rPr lang="en-US" sz="1900" dirty="0"/>
              <a:t>-order accurate (space), 1</a:t>
            </a:r>
            <a:r>
              <a:rPr lang="en-US" sz="1900" baseline="30000" dirty="0"/>
              <a:t>st</a:t>
            </a:r>
            <a:r>
              <a:rPr lang="en-US" sz="1900" dirty="0"/>
              <a:t>-order accurate (time), numerically stable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500" b="1" u="sng" dirty="0">
                <a:solidFill>
                  <a:srgbClr val="990000"/>
                </a:solidFill>
              </a:rPr>
              <a:t>Method</a:t>
            </a:r>
            <a:r>
              <a:rPr lang="en-US" b="1" u="sng" dirty="0">
                <a:solidFill>
                  <a:srgbClr val="990000"/>
                </a:solidFill>
              </a:rPr>
              <a:t>: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1900" dirty="0"/>
              <a:t>Operator splitting, LOD, customized Thomas solvers, etc.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1900" dirty="0"/>
              <a:t>Standard C++11, cross-platform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1900" dirty="0" err="1"/>
              <a:t>OpenMP</a:t>
            </a:r>
            <a:r>
              <a:rPr lang="en-US" sz="1900" dirty="0"/>
              <a:t> parallelization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1900" dirty="0"/>
              <a:t>O(</a:t>
            </a:r>
            <a:r>
              <a:rPr lang="en-US" sz="1900" i="1" dirty="0"/>
              <a:t>n</a:t>
            </a:r>
            <a:r>
              <a:rPr lang="en-US" sz="1900" dirty="0"/>
              <a:t>) cost scaling in # substrates, # voxels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</a:pPr>
            <a:r>
              <a:rPr lang="en-US" sz="1900" dirty="0"/>
              <a:t>Easy to simulate 5-10 substrates on 10</a:t>
            </a:r>
            <a:r>
              <a:rPr lang="en-US" sz="1900" baseline="30000" dirty="0"/>
              <a:t>6</a:t>
            </a:r>
            <a:r>
              <a:rPr lang="en-US" sz="1900" dirty="0"/>
              <a:t> voxels </a:t>
            </a:r>
          </a:p>
          <a:p>
            <a:pPr marL="0" indent="0">
              <a:lnSpc>
                <a:spcPct val="110000"/>
              </a:lnSpc>
              <a:spcBef>
                <a:spcPts val="345"/>
              </a:spcBef>
              <a:buNone/>
            </a:pPr>
            <a:r>
              <a:rPr lang="en-US" sz="2500" b="1" u="sng" dirty="0">
                <a:solidFill>
                  <a:srgbClr val="990000"/>
                </a:solidFill>
              </a:rPr>
              <a:t>Reference:</a:t>
            </a:r>
            <a:r>
              <a:rPr lang="en-US" sz="2500" dirty="0">
                <a:solidFill>
                  <a:srgbClr val="990000"/>
                </a:solidFill>
              </a:rPr>
              <a:t> </a:t>
            </a:r>
            <a:r>
              <a:rPr lang="en-US" sz="2500" dirty="0"/>
              <a:t>Ghaffarizadeh et al., </a:t>
            </a:r>
            <a:r>
              <a:rPr lang="en-US" sz="2500" i="1" dirty="0"/>
              <a:t>Bioinformatics</a:t>
            </a:r>
            <a:r>
              <a:rPr lang="en-US" sz="2500" dirty="0"/>
              <a:t> (2016)</a:t>
            </a:r>
          </a:p>
          <a:p>
            <a:pPr marL="0" indent="0">
              <a:lnSpc>
                <a:spcPct val="110000"/>
              </a:lnSpc>
              <a:spcBef>
                <a:spcPts val="345"/>
              </a:spcBef>
              <a:buNone/>
            </a:pPr>
            <a:r>
              <a:rPr lang="en-US" sz="2500" b="1" dirty="0"/>
              <a:t>DOI: </a:t>
            </a:r>
            <a:r>
              <a:rPr lang="en-US" sz="2500" dirty="0">
                <a:hlinkClick r:id="rId2"/>
              </a:rPr>
              <a:t>10.1093/bioinformatics/btv730</a:t>
            </a:r>
            <a:endParaRPr lang="en-US" sz="2500" dirty="0"/>
          </a:p>
        </p:txBody>
      </p:sp>
      <p:pic>
        <p:nvPicPr>
          <p:cNvPr id="4" name="Picture 3" descr="C:\Users\Farzin\Desktop\Figure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34067" y="635536"/>
            <a:ext cx="2057400" cy="207298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="" xmlns:a16="http://schemas.microsoft.com/office/drawing/2014/main" id="{AFC35304-8E89-4F66-BE35-D148154B5F1A}"/>
              </a:ext>
            </a:extLst>
          </p:cNvPr>
          <p:cNvGrpSpPr/>
          <p:nvPr/>
        </p:nvGrpSpPr>
        <p:grpSpPr>
          <a:xfrm>
            <a:off x="6304411" y="2807493"/>
            <a:ext cx="2087060" cy="1652264"/>
            <a:chOff x="6799953" y="2807493"/>
            <a:chExt cx="2087060" cy="1652264"/>
          </a:xfrm>
        </p:grpSpPr>
        <p:grpSp>
          <p:nvGrpSpPr>
            <p:cNvPr id="10" name="Group 9"/>
            <p:cNvGrpSpPr/>
            <p:nvPr/>
          </p:nvGrpSpPr>
          <p:grpSpPr>
            <a:xfrm>
              <a:off x="6829613" y="2807493"/>
              <a:ext cx="2057400" cy="1652264"/>
              <a:chOff x="5867400" y="3743325"/>
              <a:chExt cx="2743200" cy="2203019"/>
            </a:xfrm>
          </p:grpSpPr>
          <p:grpSp>
            <p:nvGrpSpPr>
              <p:cNvPr id="5" name="Group 4"/>
              <p:cNvGrpSpPr>
                <a:grpSpLocks noChangeAspect="1"/>
              </p:cNvGrpSpPr>
              <p:nvPr/>
            </p:nvGrpSpPr>
            <p:grpSpPr>
              <a:xfrm>
                <a:off x="5867400" y="3743325"/>
                <a:ext cx="2743200" cy="2135572"/>
                <a:chOff x="5684480" y="3573645"/>
                <a:chExt cx="3414192" cy="2657936"/>
              </a:xfrm>
            </p:grpSpPr>
            <p:pic>
              <p:nvPicPr>
                <p:cNvPr id="6" name="Picture 2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367" t="3909"/>
                <a:stretch/>
              </p:blipFill>
              <p:spPr bwMode="auto">
                <a:xfrm>
                  <a:off x="5684480" y="3573645"/>
                  <a:ext cx="3414192" cy="265793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7" name="TextBox 6"/>
                <p:cNvSpPr txBox="1"/>
                <p:nvPr/>
              </p:nvSpPr>
              <p:spPr>
                <a:xfrm>
                  <a:off x="6871525" y="4987799"/>
                  <a:ext cx="2051496" cy="10725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>
                    <a:defRPr/>
                  </a:pPr>
                  <a:r>
                    <a:rPr lang="en-US" sz="900" b="1" dirty="0">
                      <a:solidFill>
                        <a:srgbClr val="990000"/>
                      </a:solidFill>
                    </a:rPr>
                    <a:t>1,000,000 voxels</a:t>
                  </a:r>
                </a:p>
                <a:p>
                  <a:pPr algn="r">
                    <a:defRPr/>
                  </a:pPr>
                  <a:r>
                    <a:rPr lang="en-US" sz="900" b="1" dirty="0">
                      <a:solidFill>
                        <a:srgbClr val="990000"/>
                      </a:solidFill>
                      <a:sym typeface="Symbol"/>
                    </a:rPr>
                    <a:t>x = 10 </a:t>
                  </a:r>
                  <a:r>
                    <a:rPr lang="el-GR" sz="900" b="1" dirty="0">
                      <a:solidFill>
                        <a:srgbClr val="990000"/>
                      </a:solidFill>
                      <a:sym typeface="Symbol"/>
                    </a:rPr>
                    <a:t>μ</a:t>
                  </a:r>
                  <a:r>
                    <a:rPr lang="en-US" sz="900" b="1" dirty="0">
                      <a:solidFill>
                        <a:srgbClr val="990000"/>
                      </a:solidFill>
                      <a:sym typeface="Symbol"/>
                    </a:rPr>
                    <a:t>m </a:t>
                  </a:r>
                </a:p>
                <a:p>
                  <a:pPr algn="r">
                    <a:defRPr/>
                  </a:pPr>
                  <a:r>
                    <a:rPr lang="en-US" sz="900" b="1" dirty="0">
                      <a:solidFill>
                        <a:srgbClr val="990000"/>
                      </a:solidFill>
                      <a:sym typeface="Symbol"/>
                    </a:rPr>
                    <a:t></a:t>
                  </a:r>
                  <a:r>
                    <a:rPr lang="en-US" sz="900" b="1" dirty="0">
                      <a:solidFill>
                        <a:srgbClr val="990000"/>
                      </a:solidFill>
                    </a:rPr>
                    <a:t>t = 0.01 min</a:t>
                  </a:r>
                </a:p>
                <a:p>
                  <a:pPr algn="r">
                    <a:defRPr/>
                  </a:pPr>
                  <a:r>
                    <a:rPr lang="en-US" sz="900" b="1" dirty="0">
                      <a:solidFill>
                        <a:srgbClr val="990000"/>
                      </a:solidFill>
                    </a:rPr>
                    <a:t>Simulate 2 minutes</a:t>
                  </a:r>
                </a:p>
              </p:txBody>
            </p:sp>
          </p:grpSp>
          <p:sp>
            <p:nvSpPr>
              <p:cNvPr id="8" name="TextBox 7"/>
              <p:cNvSpPr txBox="1"/>
              <p:nvPr/>
            </p:nvSpPr>
            <p:spPr>
              <a:xfrm>
                <a:off x="6540500" y="5746289"/>
                <a:ext cx="1354417" cy="20005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algn="ctr">
                  <a:defRPr/>
                </a:pPr>
                <a:r>
                  <a:rPr lang="en-US" sz="975" b="1" dirty="0">
                    <a:solidFill>
                      <a:prstClr val="black"/>
                    </a:solidFill>
                  </a:rPr>
                  <a:t># of substrates</a:t>
                </a: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="" xmlns:a16="http://schemas.microsoft.com/office/drawing/2014/main" id="{54DD06D6-64F4-4DAA-9E98-E4CEB6F5B610}"/>
                </a:ext>
              </a:extLst>
            </p:cNvPr>
            <p:cNvSpPr txBox="1"/>
            <p:nvPr/>
          </p:nvSpPr>
          <p:spPr>
            <a:xfrm rot="16200000">
              <a:off x="6367067" y="3466579"/>
              <a:ext cx="1015813" cy="1500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0" tIns="0" rIns="0" bIns="0" rtlCol="0">
              <a:spAutoFit/>
            </a:bodyPr>
            <a:lstStyle/>
            <a:p>
              <a:pPr algn="ctr">
                <a:defRPr/>
              </a:pPr>
              <a:r>
                <a:rPr lang="en-US" sz="975" b="1" dirty="0" err="1">
                  <a:solidFill>
                    <a:prstClr val="black"/>
                  </a:solidFill>
                </a:rPr>
                <a:t>Simulatoin</a:t>
              </a:r>
              <a:r>
                <a:rPr lang="en-US" sz="975" b="1" dirty="0">
                  <a:solidFill>
                    <a:prstClr val="black"/>
                  </a:solidFill>
                </a:rPr>
                <a:t> time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4517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owres_heterogeneity.mp4" descr="lowres_heterogeneity.mp4">
            <a:hlinkClick r:id="" action="ppaction://media"/>
            <a:extLst>
              <a:ext uri="{FF2B5EF4-FFF2-40B4-BE49-F238E27FC236}">
                <a16:creationId xmlns="" xmlns:a16="http://schemas.microsoft.com/office/drawing/2014/main" id="{22DF8571-651C-0E41-A6F3-6080318FCE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4960" y="732473"/>
            <a:ext cx="3657600" cy="36576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/>
              <a:t>PhysiCell</a:t>
            </a:r>
            <a:r>
              <a:rPr lang="en-US" dirty="0"/>
              <a:t>: A multicellular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303520" cy="3749040"/>
          </a:xfrm>
        </p:spPr>
        <p:txBody>
          <a:bodyPr>
            <a:normAutofit fontScale="47500" lnSpcReduction="20000"/>
          </a:bodyPr>
          <a:lstStyle/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900" b="1" u="sng" dirty="0">
                <a:solidFill>
                  <a:srgbClr val="990000"/>
                </a:solidFill>
              </a:rPr>
              <a:t>Design goal</a:t>
            </a:r>
            <a:r>
              <a:rPr lang="en-US" sz="2900" b="1" dirty="0">
                <a:solidFill>
                  <a:srgbClr val="990000"/>
                </a:solidFill>
              </a:rPr>
              <a:t>:</a:t>
            </a:r>
            <a:r>
              <a:rPr lang="en-US" sz="2900" dirty="0"/>
              <a:t> Simulate 10</a:t>
            </a:r>
            <a:r>
              <a:rPr lang="en-US" sz="2900" baseline="30000" dirty="0"/>
              <a:t>6</a:t>
            </a:r>
            <a:r>
              <a:rPr lang="en-US" sz="2900" dirty="0"/>
              <a:t> or more cells in 2D or 3D </a:t>
            </a:r>
            <a:br>
              <a:rPr lang="en-US" sz="2900" dirty="0"/>
            </a:br>
            <a:r>
              <a:rPr lang="en-US" sz="2900" dirty="0"/>
              <a:t>on desktops or single HPC nodes 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 u="sng" dirty="0">
                <a:solidFill>
                  <a:srgbClr val="990000"/>
                </a:solidFill>
              </a:rPr>
              <a:t>Features</a:t>
            </a:r>
            <a:r>
              <a:rPr lang="en-US" sz="2900" b="1" dirty="0"/>
              <a:t>:</a:t>
            </a:r>
            <a:r>
              <a:rPr lang="en-US" sz="2900" dirty="0"/>
              <a:t>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500" dirty="0"/>
              <a:t>Off-lattice cell positions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500" dirty="0"/>
              <a:t>Mechanics-based cell movement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500" dirty="0"/>
              <a:t>Cell processes (cycling, motility, …)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500" dirty="0"/>
              <a:t>Signal-dependent phenotype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500" dirty="0"/>
              <a:t>Can dynamically attach custom data and </a:t>
            </a:r>
            <a:br>
              <a:rPr lang="en-US" sz="2500" dirty="0"/>
            </a:br>
            <a:r>
              <a:rPr lang="en-US" sz="2500" dirty="0"/>
              <a:t>functions on a cell-by-cell basis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500" b="1" dirty="0"/>
              <a:t>Deployed from Raspberry Pi to Crays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b="1" u="sng" dirty="0">
                <a:solidFill>
                  <a:srgbClr val="990000"/>
                </a:solidFill>
              </a:rPr>
              <a:t>Method</a:t>
            </a:r>
            <a:r>
              <a:rPr lang="en-US" sz="2900" b="1" dirty="0">
                <a:solidFill>
                  <a:srgbClr val="990000"/>
                </a:solidFill>
              </a:rPr>
              <a:t>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200" dirty="0"/>
              <a:t>Standard C++11, cross-platform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200" dirty="0" err="1"/>
              <a:t>OpenMP</a:t>
            </a:r>
            <a:r>
              <a:rPr lang="en-US" sz="2200" dirty="0"/>
              <a:t> parallelization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200" dirty="0"/>
              <a:t>O(n) cost scaling in # cells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900" b="1" u="sng" dirty="0">
                <a:solidFill>
                  <a:srgbClr val="990000"/>
                </a:solidFill>
              </a:rPr>
              <a:t>Reference</a:t>
            </a:r>
            <a:r>
              <a:rPr lang="en-US" sz="2900" b="1" dirty="0">
                <a:solidFill>
                  <a:srgbClr val="990000"/>
                </a:solidFill>
              </a:rPr>
              <a:t>: </a:t>
            </a:r>
            <a:r>
              <a:rPr lang="en-US" sz="2900" dirty="0"/>
              <a:t>Ghaffarizadeh et al., </a:t>
            </a:r>
            <a:br>
              <a:rPr lang="en-US" sz="2900" dirty="0"/>
            </a:br>
            <a:r>
              <a:rPr lang="en-US" sz="2900" dirty="0" err="1"/>
              <a:t>PLoS</a:t>
            </a:r>
            <a:r>
              <a:rPr lang="en-US" sz="2900" dirty="0"/>
              <a:t> </a:t>
            </a:r>
            <a:r>
              <a:rPr lang="en-US" sz="2900" dirty="0" err="1"/>
              <a:t>Comput</a:t>
            </a:r>
            <a:r>
              <a:rPr lang="en-US" sz="2900" dirty="0"/>
              <a:t>. Biol. (2018)</a:t>
            </a:r>
          </a:p>
          <a:p>
            <a:pPr marL="0" indent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900" b="1" dirty="0"/>
              <a:t>DOI:</a:t>
            </a:r>
            <a:r>
              <a:rPr lang="en-US" sz="2900" dirty="0"/>
              <a:t> </a:t>
            </a:r>
            <a:r>
              <a:rPr lang="en-US" sz="2900" dirty="0">
                <a:hlinkClick r:id="rId5"/>
              </a:rPr>
              <a:t>10.1371/journal.pcbi.1005991</a:t>
            </a:r>
            <a:r>
              <a:rPr lang="en-US" sz="2900" dirty="0"/>
              <a:t>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743200" y="3023288"/>
            <a:ext cx="2560320" cy="595313"/>
            <a:chOff x="-2960405" y="3168650"/>
            <a:chExt cx="3413760" cy="793750"/>
          </a:xfrm>
        </p:grpSpPr>
        <p:sp>
          <p:nvSpPr>
            <p:cNvPr id="6" name="TextBox 5"/>
            <p:cNvSpPr txBox="1"/>
            <p:nvPr/>
          </p:nvSpPr>
          <p:spPr>
            <a:xfrm>
              <a:off x="-2960405" y="3168650"/>
              <a:ext cx="3413760" cy="793750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990000"/>
              </a:solidFill>
            </a:ln>
          </p:spPr>
          <p:txBody>
            <a:bodyPr wrap="none" rtlCol="0" anchor="ctr">
              <a:noAutofit/>
            </a:bodyPr>
            <a:lstStyle/>
            <a:p>
              <a:pPr algn="r">
                <a:defRPr/>
              </a:pPr>
              <a:r>
                <a:rPr lang="en-US" sz="1200" b="1" dirty="0">
                  <a:solidFill>
                    <a:prstClr val="black"/>
                  </a:solidFill>
                </a:rPr>
                <a:t>Try this model yourself!</a:t>
              </a:r>
            </a:p>
            <a:p>
              <a:pPr algn="r">
                <a:defRPr/>
              </a:pPr>
              <a:endParaRPr lang="en-US" sz="600" b="1" dirty="0">
                <a:solidFill>
                  <a:prstClr val="black"/>
                </a:solidFill>
              </a:endParaRPr>
            </a:p>
            <a:p>
              <a:pPr algn="r">
                <a:defRPr/>
              </a:pPr>
              <a:r>
                <a:rPr lang="en-US" sz="900" dirty="0">
                  <a:solidFill>
                    <a:prstClr val="black"/>
                  </a:solidFill>
                  <a:hlinkClick r:id="rId6"/>
                </a:rPr>
                <a:t>nanohub.org/tools/pc4heterogen</a:t>
              </a:r>
              <a:r>
                <a:rPr lang="en-US" sz="900" dirty="0">
                  <a:solidFill>
                    <a:prstClr val="black"/>
                  </a:solidFill>
                </a:rPr>
                <a:t> 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931829" y="3199765"/>
              <a:ext cx="731520" cy="731520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5812957" y="3820433"/>
            <a:ext cx="2821606" cy="546303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en-US" sz="1600" b="1" dirty="0">
                <a:solidFill>
                  <a:prstClr val="black"/>
                </a:solidFill>
              </a:rPr>
              <a:t>Competition in a 3-D tumor</a:t>
            </a:r>
          </a:p>
          <a:p>
            <a:pPr algn="ctr">
              <a:defRPr/>
            </a:pPr>
            <a:r>
              <a:rPr lang="en-US" sz="1350" dirty="0">
                <a:solidFill>
                  <a:prstClr val="black"/>
                </a:solidFill>
              </a:rPr>
              <a:t>[</a:t>
            </a:r>
            <a:r>
              <a:rPr lang="en-US" sz="1350" dirty="0">
                <a:solidFill>
                  <a:prstClr val="black"/>
                </a:solidFill>
                <a:hlinkClick r:id="rId8"/>
              </a:rPr>
              <a:t>View on YouTube</a:t>
            </a:r>
            <a:r>
              <a:rPr lang="en-US" sz="1350" dirty="0">
                <a:solidFill>
                  <a:prstClr val="black"/>
                </a:solidFill>
              </a:rPr>
              <a:t> (8K)]</a:t>
            </a:r>
            <a:endParaRPr lang="en-US" sz="1350" b="1" dirty="0">
              <a:solidFill>
                <a:prstClr val="black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0655935D-36E6-4D45-A58C-1DC70857B9DC}"/>
              </a:ext>
            </a:extLst>
          </p:cNvPr>
          <p:cNvGrpSpPr/>
          <p:nvPr/>
        </p:nvGrpSpPr>
        <p:grpSpPr>
          <a:xfrm>
            <a:off x="2852734" y="1007281"/>
            <a:ext cx="2450786" cy="1555324"/>
            <a:chOff x="-3543300" y="3619025"/>
            <a:chExt cx="2500315" cy="1213866"/>
          </a:xfrm>
        </p:grpSpPr>
        <p:pic>
          <p:nvPicPr>
            <p:cNvPr id="16" name="Graphic 9">
              <a:hlinkClick r:id="rId9"/>
              <a:extLst>
                <a:ext uri="{FF2B5EF4-FFF2-40B4-BE49-F238E27FC236}">
                  <a16:creationId xmlns="" xmlns:a16="http://schemas.microsoft.com/office/drawing/2014/main" id="{BBDD7085-C395-44E8-A2AD-BF2E80AAB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-3490966" y="3619025"/>
              <a:ext cx="2395646" cy="1213866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="" xmlns:a16="http://schemas.microsoft.com/office/drawing/2014/main" id="{7891E4CE-964E-495E-BBE3-1F3C131C79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3543300" y="3873539"/>
              <a:ext cx="2500315" cy="807914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algn="ctr">
                <a:defRPr/>
              </a:pPr>
              <a:r>
                <a:rPr lang="en-US" sz="1400" b="1" dirty="0">
                  <a:solidFill>
                    <a:prstClr val="black"/>
                  </a:solidFill>
                  <a:ea typeface="ＭＳ Ｐゴシック" charset="-128"/>
                </a:rPr>
                <a:t>2019 </a:t>
              </a:r>
              <a:r>
                <a:rPr lang="en-US" sz="1400" b="1" dirty="0" err="1">
                  <a:solidFill>
                    <a:prstClr val="black"/>
                  </a:solidFill>
                  <a:ea typeface="ＭＳ Ｐゴシック" charset="-128"/>
                </a:rPr>
                <a:t>PLoS</a:t>
              </a:r>
              <a:r>
                <a:rPr lang="en-US" sz="1400" b="1" dirty="0">
                  <a:solidFill>
                    <a:prstClr val="black"/>
                  </a:solidFill>
                  <a:ea typeface="ＭＳ Ｐゴシック" charset="-128"/>
                </a:rPr>
                <a:t> </a:t>
              </a:r>
              <a:br>
                <a:rPr lang="en-US" sz="1400" b="1" dirty="0">
                  <a:solidFill>
                    <a:prstClr val="black"/>
                  </a:solidFill>
                  <a:ea typeface="ＭＳ Ｐゴシック" charset="-128"/>
                </a:rPr>
              </a:br>
              <a:r>
                <a:rPr lang="en-US" sz="1400" b="1" dirty="0">
                  <a:solidFill>
                    <a:prstClr val="black"/>
                  </a:solidFill>
                  <a:ea typeface="ＭＳ Ｐゴシック" charset="-128"/>
                </a:rPr>
                <a:t>Computational Biology </a:t>
              </a:r>
              <a:br>
                <a:rPr lang="en-US" sz="1400" b="1" dirty="0">
                  <a:solidFill>
                    <a:prstClr val="black"/>
                  </a:solidFill>
                  <a:ea typeface="ＭＳ Ｐゴシック" charset="-128"/>
                </a:rPr>
              </a:br>
              <a:r>
                <a:rPr lang="en-US" sz="1400" b="1" dirty="0">
                  <a:solidFill>
                    <a:prstClr val="black"/>
                  </a:solidFill>
                  <a:ea typeface="ＭＳ Ｐゴシック" charset="-128"/>
                </a:rPr>
                <a:t>Research Prize </a:t>
              </a:r>
              <a:r>
                <a:rPr lang="en-US" sz="1400" b="1" i="1" dirty="0">
                  <a:solidFill>
                    <a:prstClr val="black"/>
                  </a:solidFill>
                  <a:ea typeface="ＭＳ Ｐゴシック" charset="-128"/>
                </a:rPr>
                <a:t>for</a:t>
              </a:r>
              <a:r>
                <a:rPr lang="en-US" sz="1400" b="1" dirty="0">
                  <a:solidFill>
                    <a:prstClr val="black"/>
                  </a:solidFill>
                  <a:ea typeface="ＭＳ Ｐゴシック" charset="-128"/>
                </a:rPr>
                <a:t/>
              </a:r>
              <a:br>
                <a:rPr lang="en-US" sz="1400" b="1" dirty="0">
                  <a:solidFill>
                    <a:prstClr val="black"/>
                  </a:solidFill>
                  <a:ea typeface="ＭＳ Ｐゴシック" charset="-128"/>
                </a:rPr>
              </a:br>
              <a:r>
                <a:rPr lang="en-US" sz="1400" b="1" dirty="0">
                  <a:solidFill>
                    <a:srgbClr val="990000"/>
                  </a:solidFill>
                  <a:ea typeface="ＭＳ Ｐゴシック" charset="-128"/>
                  <a:hlinkClick r:id="rId9"/>
                </a:rPr>
                <a:t>Public Impact</a:t>
              </a:r>
              <a:endParaRPr lang="en-US" sz="1400" b="1" dirty="0">
                <a:solidFill>
                  <a:srgbClr val="990000"/>
                </a:solidFill>
                <a:ea typeface="ＭＳ Ｐゴシック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984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B32B09-1B37-C74B-A91E-E0F2940A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6682C7C-A435-4F44-BEDF-0D5457D83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 the concepts of agent-based modeling</a:t>
            </a:r>
          </a:p>
          <a:p>
            <a:endParaRPr lang="en-US" dirty="0"/>
          </a:p>
          <a:p>
            <a:r>
              <a:rPr lang="en-US" dirty="0" smtClean="0"/>
              <a:t>Briefly survey the main types of agent-based modeling approaches</a:t>
            </a:r>
          </a:p>
          <a:p>
            <a:endParaRPr lang="en-US" dirty="0" smtClean="0"/>
          </a:p>
          <a:p>
            <a:r>
              <a:rPr lang="en-US" dirty="0" smtClean="0"/>
              <a:t>Learn about </a:t>
            </a:r>
            <a:r>
              <a:rPr lang="en-US" dirty="0" err="1" smtClean="0"/>
              <a:t>PhysiCell's</a:t>
            </a:r>
            <a:r>
              <a:rPr lang="en-US" dirty="0" smtClean="0"/>
              <a:t> agent modeling approaches</a:t>
            </a:r>
          </a:p>
          <a:p>
            <a:endParaRPr lang="en-US" dirty="0"/>
          </a:p>
          <a:p>
            <a:r>
              <a:rPr lang="en-US" smtClean="0"/>
              <a:t>See some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442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parts of a PhysiCell model (1)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Microenvironment </a:t>
            </a:r>
            <a:r>
              <a:rPr lang="en-US" b="1" dirty="0">
                <a:solidFill>
                  <a:srgbClr val="990000"/>
                </a:solidFill>
              </a:rPr>
              <a:t>(stage)</a:t>
            </a:r>
            <a:r>
              <a:rPr lang="en-US" b="1" dirty="0"/>
              <a:t>: </a:t>
            </a:r>
          </a:p>
          <a:p>
            <a:pPr lvl="1"/>
            <a:r>
              <a:rPr lang="en-US" dirty="0"/>
              <a:t>diffusing substrates</a:t>
            </a:r>
          </a:p>
          <a:p>
            <a:pPr lvl="2"/>
            <a:r>
              <a:rPr lang="en-US" dirty="0"/>
              <a:t>diffusion coefficient</a:t>
            </a:r>
          </a:p>
          <a:p>
            <a:pPr lvl="2"/>
            <a:r>
              <a:rPr lang="en-US" dirty="0"/>
              <a:t>decay rate </a:t>
            </a:r>
          </a:p>
          <a:p>
            <a:pPr lvl="2"/>
            <a:r>
              <a:rPr lang="en-US" dirty="0"/>
              <a:t>boundary conditions </a:t>
            </a:r>
          </a:p>
          <a:p>
            <a:pPr lvl="2"/>
            <a:r>
              <a:rPr lang="en-US" dirty="0"/>
              <a:t>Defined in XML configuration file</a:t>
            </a:r>
          </a:p>
          <a:p>
            <a:pPr lvl="2"/>
            <a:endParaRPr lang="en-US" dirty="0"/>
          </a:p>
          <a:p>
            <a:r>
              <a:rPr lang="en-US" b="1" dirty="0"/>
              <a:t>Cell Definitions </a:t>
            </a:r>
            <a:r>
              <a:rPr lang="en-US" b="1" dirty="0">
                <a:solidFill>
                  <a:srgbClr val="990000"/>
                </a:solidFill>
              </a:rPr>
              <a:t>(types of players)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name </a:t>
            </a:r>
          </a:p>
          <a:p>
            <a:pPr lvl="1"/>
            <a:r>
              <a:rPr lang="en-US" dirty="0"/>
              <a:t>default phenotype (more on next page)</a:t>
            </a:r>
          </a:p>
          <a:p>
            <a:pPr lvl="1"/>
            <a:r>
              <a:rPr lang="en-US" dirty="0"/>
              <a:t>defined in XML configuration file</a:t>
            </a:r>
          </a:p>
        </p:txBody>
      </p:sp>
    </p:spTree>
    <p:extLst>
      <p:ext uri="{BB962C8B-B14F-4D97-AF65-F5344CB8AC3E}">
        <p14:creationId xmlns:p14="http://schemas.microsoft.com/office/powerpoint/2010/main" val="166629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parts of a PhysiCell model (2)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Cell agents </a:t>
            </a:r>
            <a:r>
              <a:rPr lang="en-US" b="1" dirty="0">
                <a:solidFill>
                  <a:srgbClr val="990000"/>
                </a:solidFill>
              </a:rPr>
              <a:t>(individual players)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Which cell type? (the cell agent is initialized based on a cell definition) </a:t>
            </a:r>
          </a:p>
          <a:p>
            <a:pPr lvl="1"/>
            <a:r>
              <a:rPr lang="en-US" dirty="0"/>
              <a:t>State variables: </a:t>
            </a:r>
          </a:p>
          <a:p>
            <a:pPr lvl="2"/>
            <a:r>
              <a:rPr lang="en-US" dirty="0"/>
              <a:t>position</a:t>
            </a:r>
          </a:p>
          <a:p>
            <a:pPr lvl="2"/>
            <a:r>
              <a:rPr lang="en-US" dirty="0"/>
              <a:t>mechanical pressure</a:t>
            </a:r>
          </a:p>
          <a:p>
            <a:pPr lvl="2"/>
            <a:r>
              <a:rPr lang="en-US" dirty="0"/>
              <a:t>interaction list (optional)</a:t>
            </a:r>
          </a:p>
          <a:p>
            <a:pPr lvl="1"/>
            <a:r>
              <a:rPr lang="en-US" dirty="0"/>
              <a:t>Phenotype </a:t>
            </a:r>
            <a:r>
              <a:rPr lang="en-US" b="1" dirty="0">
                <a:solidFill>
                  <a:srgbClr val="990000"/>
                </a:solidFill>
              </a:rPr>
              <a:t>(the script)</a:t>
            </a:r>
          </a:p>
          <a:p>
            <a:pPr lvl="2"/>
            <a:r>
              <a:rPr lang="en-US" dirty="0"/>
              <a:t>Cell cycle</a:t>
            </a:r>
          </a:p>
          <a:p>
            <a:pPr lvl="2"/>
            <a:r>
              <a:rPr lang="en-US" dirty="0"/>
              <a:t>Volume </a:t>
            </a:r>
          </a:p>
          <a:p>
            <a:pPr lvl="2"/>
            <a:r>
              <a:rPr lang="en-US" dirty="0"/>
              <a:t>Death</a:t>
            </a:r>
          </a:p>
          <a:p>
            <a:pPr lvl="2"/>
            <a:r>
              <a:rPr lang="en-US" dirty="0"/>
              <a:t>Motility </a:t>
            </a:r>
          </a:p>
          <a:p>
            <a:pPr lvl="2"/>
            <a:r>
              <a:rPr lang="en-US" dirty="0"/>
              <a:t>Mechanics</a:t>
            </a:r>
          </a:p>
          <a:p>
            <a:pPr lvl="2"/>
            <a:r>
              <a:rPr lang="en-US" dirty="0"/>
              <a:t>Substrate uptake &amp; release</a:t>
            </a:r>
          </a:p>
          <a:p>
            <a:pPr lvl="1"/>
            <a:r>
              <a:rPr lang="en-US" dirty="0"/>
              <a:t>Custom variables </a:t>
            </a:r>
          </a:p>
          <a:p>
            <a:pPr lvl="1"/>
            <a:r>
              <a:rPr lang="en-US" dirty="0"/>
              <a:t>Custom functions that act upon the phenotype, variables, and state </a:t>
            </a:r>
            <a:r>
              <a:rPr lang="en-US" b="1" dirty="0">
                <a:solidFill>
                  <a:srgbClr val="990000"/>
                </a:solidFill>
              </a:rPr>
              <a:t>(script)</a:t>
            </a:r>
          </a:p>
        </p:txBody>
      </p:sp>
    </p:spTree>
    <p:extLst>
      <p:ext uri="{BB962C8B-B14F-4D97-AF65-F5344CB8AC3E}">
        <p14:creationId xmlns:p14="http://schemas.microsoft.com/office/powerpoint/2010/main" val="171815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725FEC-97F4-483A-BA7B-19B994812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about time steps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A1B411F7-2AF8-40FA-9A27-1FC88EA5D74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PhysiCell is designed to account for the multiple time scales inherent to these problems, and has 3 time scales: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diffusion</m:t>
                        </m:r>
                      </m:sub>
                    </m:sSub>
                  </m:oMath>
                </a14:m>
                <a:r>
                  <a:rPr lang="en-US" dirty="0"/>
                  <a:t>	</a:t>
                </a:r>
                <a:r>
                  <a:rPr lang="en-US" dirty="0" smtClean="0"/>
                  <a:t>	diffusion</a:t>
                </a:r>
                <a:r>
                  <a:rPr lang="en-US" dirty="0"/>
                  <a:t>, secretion, and uptake 		(default: 0.01 min)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mechanics</m:t>
                        </m:r>
                      </m:sub>
                    </m:sSub>
                  </m:oMath>
                </a14:m>
                <a:r>
                  <a:rPr lang="en-US" b="0" dirty="0"/>
                  <a:t>	cell movement				(default: 0.1 min)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cell</m:t>
                        </m:r>
                      </m:sub>
                    </m:sSub>
                  </m:oMath>
                </a14:m>
                <a:r>
                  <a:rPr lang="en-US" dirty="0"/>
                  <a:t>		phenotype and volume changes		(default: 6 min)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This allows some efficiency improvements: not all functions need to be evaluated at each time step. </a:t>
                </a:r>
              </a:p>
              <a:p>
                <a:endParaRPr lang="en-US" dirty="0"/>
              </a:p>
              <a:p>
                <a:r>
                  <a:rPr lang="en-US" dirty="0"/>
                  <a:t>See the PhysiCell method paper.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xmlns:a14="http://schemas.microsoft.com/office/drawing/2010/main" id="{A1B411F7-2AF8-40FA-9A27-1FC88EA5D7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t="-9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895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B32B09-1B37-C74B-A91E-E0F2940A3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6682C7C-A435-4F44-BEDF-0D5457D83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some </a:t>
            </a:r>
            <a:r>
              <a:rPr lang="en-US" dirty="0" err="1"/>
              <a:t>stanford</a:t>
            </a:r>
            <a:r>
              <a:rPr lang="en-US" dirty="0"/>
              <a:t> slides</a:t>
            </a:r>
          </a:p>
          <a:p>
            <a:r>
              <a:rPr lang="en-US" dirty="0"/>
              <a:t>what is an agent-based model </a:t>
            </a:r>
          </a:p>
          <a:p>
            <a:r>
              <a:rPr lang="en-US" dirty="0"/>
              <a:t>players and the stage and script </a:t>
            </a:r>
          </a:p>
          <a:p>
            <a:r>
              <a:rPr lang="en-US" dirty="0"/>
              <a:t>type of </a:t>
            </a:r>
            <a:r>
              <a:rPr lang="en-US" dirty="0" err="1"/>
              <a:t>discfete</a:t>
            </a:r>
            <a:r>
              <a:rPr lang="en-US" dirty="0"/>
              <a:t> </a:t>
            </a:r>
          </a:p>
          <a:p>
            <a:r>
              <a:rPr lang="en-US" dirty="0" err="1"/>
              <a:t>physicell</a:t>
            </a:r>
            <a:endParaRPr lang="en-US" dirty="0"/>
          </a:p>
          <a:p>
            <a:r>
              <a:rPr lang="en-US" dirty="0"/>
              <a:t>focus on </a:t>
            </a:r>
            <a:r>
              <a:rPr lang="en-US" dirty="0" err="1"/>
              <a:t>microeniorn</a:t>
            </a:r>
            <a:endParaRPr lang="en-US" dirty="0"/>
          </a:p>
          <a:p>
            <a:r>
              <a:rPr lang="en-US" dirty="0"/>
              <a:t>focus on </a:t>
            </a:r>
            <a:r>
              <a:rPr lang="en-US" dirty="0" err="1"/>
              <a:t>playesr</a:t>
            </a:r>
            <a:r>
              <a:rPr lang="en-US" dirty="0"/>
              <a:t> (agents)</a:t>
            </a:r>
          </a:p>
          <a:p>
            <a:r>
              <a:rPr lang="en-US" dirty="0"/>
              <a:t>focus on script (rules / models)</a:t>
            </a:r>
          </a:p>
          <a:p>
            <a:r>
              <a:rPr lang="en-US" dirty="0">
                <a:solidFill>
                  <a:srgbClr val="FF0000"/>
                </a:solidFill>
              </a:rPr>
              <a:t>examples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34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892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2D0150-243D-484C-B3C5-3BEC33D6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Funding 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8ABF795-1A2F-4998-9877-A5DD43735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 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 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 </a:t>
            </a:r>
            <a:endParaRPr lang="en-US" dirty="0"/>
          </a:p>
          <a:p>
            <a:pPr marL="0" indent="0">
              <a:buNone/>
            </a:pPr>
            <a:r>
              <a:rPr lang="en-US" sz="2500" b="1" dirty="0"/>
              <a:t>PhysiCell Development:</a:t>
            </a:r>
            <a:endParaRPr lang="en-US" sz="25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Breast Cancer Research Foundation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Jayne </a:t>
            </a:r>
            <a:r>
              <a:rPr lang="en-US" dirty="0" err="1"/>
              <a:t>Koskinas</a:t>
            </a:r>
            <a:r>
              <a:rPr lang="en-US" dirty="0"/>
              <a:t> Ted </a:t>
            </a:r>
            <a:r>
              <a:rPr lang="en-US" dirty="0" err="1"/>
              <a:t>Giovanis</a:t>
            </a:r>
            <a:r>
              <a:rPr lang="en-US" dirty="0"/>
              <a:t> Foundation for Health and Policy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Cancer Institute (U01CA232137)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Science Foundation (1720625)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sz="2500" b="1" dirty="0"/>
              <a:t>Training Materials:</a:t>
            </a:r>
          </a:p>
          <a:p>
            <a:r>
              <a:rPr lang="en-US" dirty="0"/>
              <a:t>Administrative supplement to NCI U01CA232137 (Year 2)</a:t>
            </a:r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22174695-89D4-40D3-8FD9-E53B4CA5967B}"/>
              </a:ext>
            </a:extLst>
          </p:cNvPr>
          <p:cNvGrpSpPr/>
          <p:nvPr/>
        </p:nvGrpSpPr>
        <p:grpSpPr>
          <a:xfrm>
            <a:off x="1600549" y="880190"/>
            <a:ext cx="5811498" cy="480060"/>
            <a:chOff x="2085261" y="3996690"/>
            <a:chExt cx="5811498" cy="4800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xmlns="" id="{A9CB15AE-9E04-4752-9F7A-E88C96D20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27804" y="4030980"/>
              <a:ext cx="1068955" cy="411480"/>
            </a:xfrm>
            <a:prstGeom prst="rect">
              <a:avLst/>
            </a:prstGeom>
          </p:spPr>
        </p:pic>
        <p:pic>
          <p:nvPicPr>
            <p:cNvPr id="6" name="Picture 2" descr="https://sbtc.org/wp-content/uploads/2019/03/nci_case_logo_314056_284_5_v1-1200x600-1200x500.jpg">
              <a:extLst>
                <a:ext uri="{FF2B5EF4-FFF2-40B4-BE49-F238E27FC236}">
                  <a16:creationId xmlns:a16="http://schemas.microsoft.com/office/drawing/2014/main" xmlns="" id="{6F4A0FA6-7A66-4D0E-9B3D-0EEF8A0C56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839" b="10839"/>
            <a:stretch/>
          </p:blipFill>
          <p:spPr bwMode="auto">
            <a:xfrm>
              <a:off x="5008994" y="4029924"/>
              <a:ext cx="1267358" cy="413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s://www.nsf.gov/images/logos/NSF_4-Color_bitmap_Logo.png">
              <a:extLst>
                <a:ext uri="{FF2B5EF4-FFF2-40B4-BE49-F238E27FC236}">
                  <a16:creationId xmlns:a16="http://schemas.microsoft.com/office/drawing/2014/main" xmlns="" id="{06FBA1A6-F77B-43D9-8E4D-307AF2C90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3295" y="3996690"/>
              <a:ext cx="477564" cy="480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://jktgfoundation.org/images/common/logo.jpg">
              <a:extLst>
                <a:ext uri="{FF2B5EF4-FFF2-40B4-BE49-F238E27FC236}">
                  <a16:creationId xmlns:a16="http://schemas.microsoft.com/office/drawing/2014/main" xmlns="" id="{17D8E991-8BCE-47B3-8B81-EBAD0454B8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62" b="12025"/>
            <a:stretch/>
          </p:blipFill>
          <p:spPr bwMode="auto">
            <a:xfrm>
              <a:off x="2085261" y="4030980"/>
              <a:ext cx="2886789" cy="411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47032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single-cell behaviors …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numCol="2">
            <a:noAutofit/>
          </a:bodyPr>
          <a:lstStyle/>
          <a:p>
            <a:pPr marL="228600" indent="-228600"/>
            <a:r>
              <a:rPr lang="en-US" sz="3200" dirty="0"/>
              <a:t>Growth</a:t>
            </a:r>
          </a:p>
          <a:p>
            <a:pPr marL="228600" indent="-228600"/>
            <a:r>
              <a:rPr lang="en-US" sz="3200" dirty="0"/>
              <a:t>Division</a:t>
            </a:r>
          </a:p>
          <a:p>
            <a:pPr marL="228600" indent="-228600"/>
            <a:r>
              <a:rPr lang="en-US" sz="3200" dirty="0"/>
              <a:t>Death</a:t>
            </a:r>
          </a:p>
          <a:p>
            <a:pPr marL="228600" indent="-228600"/>
            <a:r>
              <a:rPr lang="en-US" sz="3200" dirty="0"/>
              <a:t>Adhesion</a:t>
            </a:r>
          </a:p>
          <a:p>
            <a:pPr marL="228600" indent="-228600"/>
            <a:r>
              <a:rPr lang="en-US" sz="3200" dirty="0"/>
              <a:t>Mechanics</a:t>
            </a:r>
          </a:p>
          <a:p>
            <a:pPr marL="228600" indent="-228600"/>
            <a:r>
              <a:rPr lang="en-US" sz="3200" dirty="0"/>
              <a:t>Motility</a:t>
            </a:r>
          </a:p>
          <a:p>
            <a:pPr marL="228600" indent="-228600"/>
            <a:endParaRPr lang="en-US" sz="3200" dirty="0" smtClean="0"/>
          </a:p>
          <a:p>
            <a:pPr marL="228600" indent="-228600"/>
            <a:r>
              <a:rPr lang="en-US" sz="3200" dirty="0" smtClean="0"/>
              <a:t>Secretion </a:t>
            </a:r>
            <a:endParaRPr lang="en-US" sz="3200" dirty="0"/>
          </a:p>
          <a:p>
            <a:pPr marL="228600" indent="-228600"/>
            <a:r>
              <a:rPr lang="en-US" sz="3200" dirty="0"/>
              <a:t>Uptake</a:t>
            </a:r>
          </a:p>
          <a:p>
            <a:pPr marL="228600" indent="-228600"/>
            <a:r>
              <a:rPr lang="en-US" sz="3200" dirty="0"/>
              <a:t>Sampling</a:t>
            </a:r>
          </a:p>
          <a:p>
            <a:pPr marL="228600" indent="-228600"/>
            <a:r>
              <a:rPr lang="en-US" sz="3200" dirty="0" smtClean="0"/>
              <a:t>Predation</a:t>
            </a:r>
          </a:p>
          <a:p>
            <a:pPr marL="228600" indent="-228600"/>
            <a:r>
              <a:rPr lang="en-US" sz="3200" dirty="0" smtClean="0"/>
              <a:t>Differentiation</a:t>
            </a:r>
            <a:endParaRPr lang="en-US" sz="3200" dirty="0"/>
          </a:p>
          <a:p>
            <a:pPr marL="228600" indent="-228600"/>
            <a:r>
              <a:rPr lang="en-US" sz="3200" dirty="0"/>
              <a:t>…</a:t>
            </a:r>
          </a:p>
          <a:p>
            <a:pPr marL="228600" indent="-228600"/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188918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Give rise to complex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Multicellular systems</a:t>
            </a:r>
            <a:r>
              <a:rPr lang="en-US" dirty="0"/>
              <a:t>—composed of multiple cells of multiple types—can exhibit remarkable diversity, with complex emergent behaviors.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b="1" i="1" dirty="0">
                <a:solidFill>
                  <a:srgbClr val="990000"/>
                </a:solidFill>
              </a:rPr>
              <a:t>How do these systems self-organize and sustain themselves?</a:t>
            </a:r>
          </a:p>
        </p:txBody>
      </p:sp>
      <p:pic>
        <p:nvPicPr>
          <p:cNvPr id="1026" name="Picture 2" descr="Glandular Tissu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595" b="8581"/>
          <a:stretch/>
        </p:blipFill>
        <p:spPr bwMode="auto">
          <a:xfrm>
            <a:off x="6949440" y="1572427"/>
            <a:ext cx="20574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robe image.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1" r="41749"/>
          <a:stretch/>
        </p:blipFill>
        <p:spPr bwMode="auto">
          <a:xfrm>
            <a:off x="4678680" y="1572427"/>
            <a:ext cx="20574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eawag.ch/fileadmin/Domain1/Abteilungen/umik/projekte/oekologie/PriME_MSE_Projektseite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1097"/>
          <a:stretch/>
        </p:blipFill>
        <p:spPr bwMode="auto">
          <a:xfrm>
            <a:off x="2407920" y="1572427"/>
            <a:ext cx="20574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slime mold Physarum polycephalum forms a network of cytoplasmic veins as it spreads across a surface.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876"/>
          <a:stretch/>
        </p:blipFill>
        <p:spPr bwMode="auto">
          <a:xfrm>
            <a:off x="137160" y="1572427"/>
            <a:ext cx="20574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849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do we understand these multiscale systems?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0" y="731521"/>
            <a:ext cx="4572000" cy="3749040"/>
          </a:xfrm>
        </p:spPr>
        <p:txBody>
          <a:bodyPr lIns="182880" rIns="0">
            <a:normAutofit fontScale="62500" lnSpcReduction="20000"/>
          </a:bodyPr>
          <a:lstStyle/>
          <a:p>
            <a:pPr marL="0" indent="0">
              <a:buNone/>
            </a:pPr>
            <a:r>
              <a:rPr lang="en-US" sz="2200" b="1" dirty="0"/>
              <a:t>Interconnected systems and processes:</a:t>
            </a:r>
          </a:p>
          <a:p>
            <a:r>
              <a:rPr lang="en-US" sz="2200" dirty="0"/>
              <a:t>Single-cell behaviors</a:t>
            </a:r>
          </a:p>
          <a:p>
            <a:r>
              <a:rPr lang="en-US" sz="2200" dirty="0"/>
              <a:t>Cell-cell communication</a:t>
            </a:r>
          </a:p>
          <a:p>
            <a:r>
              <a:rPr lang="en-US" sz="2200" dirty="0"/>
              <a:t>Physics-imposed constraints (e.g., diffusion)</a:t>
            </a:r>
          </a:p>
          <a:p>
            <a:r>
              <a:rPr lang="en-US" sz="2200" dirty="0"/>
              <a:t>Systems of systems (e.g., immune system)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200" dirty="0"/>
              <a:t>In diseases, these systems become dysregulated.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b="1" dirty="0">
                <a:solidFill>
                  <a:srgbClr val="990000"/>
                </a:solidFill>
              </a:rPr>
              <a:t>Treatments target </a:t>
            </a:r>
            <a:r>
              <a:rPr lang="en-US" sz="2200" b="1" i="1" dirty="0">
                <a:solidFill>
                  <a:srgbClr val="990000"/>
                </a:solidFill>
              </a:rPr>
              <a:t>parts</a:t>
            </a:r>
            <a:r>
              <a:rPr lang="en-US" sz="2200" b="1" dirty="0">
                <a:solidFill>
                  <a:srgbClr val="990000"/>
                </a:solidFill>
              </a:rPr>
              <a:t> of these systems.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/>
              <a:t>Health is a </a:t>
            </a:r>
            <a:r>
              <a:rPr lang="en-US" sz="2200" b="1" dirty="0"/>
              <a:t>complex system:</a:t>
            </a:r>
            <a:r>
              <a:rPr lang="en-US" sz="2200" dirty="0"/>
              <a:t/>
            </a:r>
            <a:br>
              <a:rPr lang="en-US" sz="2200" dirty="0"/>
            </a:br>
            <a:r>
              <a:rPr lang="en-US" sz="2200" dirty="0"/>
              <a:t>changing one part can have </a:t>
            </a:r>
            <a:r>
              <a:rPr lang="en-US" sz="2200" b="1" dirty="0">
                <a:solidFill>
                  <a:srgbClr val="990000"/>
                </a:solidFill>
              </a:rPr>
              <a:t>surprising effects</a:t>
            </a:r>
            <a:r>
              <a:rPr lang="en-US" sz="2200" dirty="0"/>
              <a:t>!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/>
              <a:t>Modeling can help </a:t>
            </a:r>
            <a:r>
              <a:rPr lang="en-US" sz="2200" b="1" dirty="0"/>
              <a:t>understand</a:t>
            </a:r>
            <a:r>
              <a:rPr lang="en-US" sz="2200" dirty="0"/>
              <a:t> this system.                                 </a:t>
            </a:r>
            <a:br>
              <a:rPr lang="en-US" sz="2200" dirty="0"/>
            </a:br>
            <a:r>
              <a:rPr lang="en-US" sz="2200" dirty="0"/>
              <a:t>This is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b="1" dirty="0">
                <a:solidFill>
                  <a:srgbClr val="990000"/>
                </a:solidFill>
              </a:rPr>
              <a:t>multicellular systems biology. 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 dirty="0"/>
              <a:t>If we can </a:t>
            </a:r>
            <a:r>
              <a:rPr lang="en-US" sz="2200" b="1" dirty="0"/>
              <a:t>control</a:t>
            </a:r>
            <a:r>
              <a:rPr lang="en-US" sz="2200" dirty="0"/>
              <a:t> these systems, we've arrived at </a:t>
            </a:r>
            <a:br>
              <a:rPr lang="en-US" sz="2200" dirty="0"/>
            </a:br>
            <a:r>
              <a:rPr lang="en-US" sz="2200" b="1" dirty="0">
                <a:solidFill>
                  <a:srgbClr val="990000"/>
                </a:solidFill>
              </a:rPr>
              <a:t>multicellular systems engineering</a:t>
            </a:r>
            <a:r>
              <a:rPr lang="en-US" sz="2200" b="1" dirty="0">
                <a:solidFill>
                  <a:schemeClr val="accent1"/>
                </a:solidFill>
              </a:rPr>
              <a:t>. </a:t>
            </a:r>
            <a:endParaRPr lang="en-US" sz="2200" dirty="0"/>
          </a:p>
        </p:txBody>
      </p: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1F926955-6775-4490-9391-55F7CEB0B62D}"/>
              </a:ext>
            </a:extLst>
          </p:cNvPr>
          <p:cNvGrpSpPr/>
          <p:nvPr/>
        </p:nvGrpSpPr>
        <p:grpSpPr>
          <a:xfrm>
            <a:off x="4734236" y="731520"/>
            <a:ext cx="3657600" cy="3670873"/>
            <a:chOff x="4822726" y="750695"/>
            <a:chExt cx="3657600" cy="3670873"/>
          </a:xfrm>
        </p:grpSpPr>
        <p:sp>
          <p:nvSpPr>
            <p:cNvPr id="6" name="TextBox 5">
              <a:extLst>
                <a:ext uri="{FF2B5EF4-FFF2-40B4-BE49-F238E27FC236}">
                  <a16:creationId xmlns="" xmlns:a16="http://schemas.microsoft.com/office/drawing/2014/main" id="{E4EF7A72-F7B8-47B2-A165-000307265B4B}"/>
                </a:ext>
              </a:extLst>
            </p:cNvPr>
            <p:cNvSpPr txBox="1"/>
            <p:nvPr/>
          </p:nvSpPr>
          <p:spPr>
            <a:xfrm>
              <a:off x="5261402" y="4021458"/>
              <a:ext cx="2780248" cy="40011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b="1" dirty="0"/>
                <a:t>Source:</a:t>
              </a:r>
              <a:r>
                <a:rPr lang="en-US" dirty="0"/>
                <a:t> Hanahan &amp; Weinberg (2011)</a:t>
              </a:r>
              <a:endParaRPr lang="en-US" b="1" dirty="0"/>
            </a:p>
            <a:p>
              <a:r>
                <a:rPr lang="en-US" b="1" dirty="0"/>
                <a:t>DOI:</a:t>
              </a:r>
              <a:r>
                <a:rPr lang="en-US" dirty="0"/>
                <a:t> </a:t>
              </a:r>
              <a:r>
                <a:rPr lang="en-US" dirty="0">
                  <a:hlinkClick r:id="rId3" tooltip="Persistent link using digital object identifier"/>
                </a:rPr>
                <a:t>10.1016/j.cell.2011.02.013</a:t>
              </a:r>
              <a:endParaRPr lang="en-US" dirty="0"/>
            </a:p>
          </p:txBody>
        </p:sp>
        <p:pic>
          <p:nvPicPr>
            <p:cNvPr id="10" name="Picture 9" descr="A picture containing text&#10;&#10;Description automatically generated">
              <a:extLst>
                <a:ext uri="{FF2B5EF4-FFF2-40B4-BE49-F238E27FC236}">
                  <a16:creationId xmlns="" xmlns:a16="http://schemas.microsoft.com/office/drawing/2014/main" id="{67C45E1E-EBD2-4BFA-BC84-E04674500E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569" b="1819"/>
            <a:stretch/>
          </p:blipFill>
          <p:spPr>
            <a:xfrm>
              <a:off x="4822726" y="750695"/>
              <a:ext cx="3657600" cy="32682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4928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Analogy: multicellular biology as a 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800" dirty="0"/>
              <a:t>The </a:t>
            </a:r>
            <a:r>
              <a:rPr lang="en-US" sz="1800" b="1" dirty="0"/>
              <a:t>microenvironment </a:t>
            </a:r>
            <a:r>
              <a:rPr lang="en-US" sz="1800" dirty="0"/>
              <a:t>is the </a:t>
            </a:r>
            <a:r>
              <a:rPr lang="en-US" sz="1800" b="1" dirty="0">
                <a:solidFill>
                  <a:srgbClr val="990000"/>
                </a:solidFill>
              </a:rPr>
              <a:t>stage</a:t>
            </a:r>
            <a:r>
              <a:rPr lang="en-US" sz="1800" dirty="0"/>
              <a:t>. </a:t>
            </a:r>
          </a:p>
          <a:p>
            <a:r>
              <a:rPr lang="en-US" sz="1800" dirty="0"/>
              <a:t>The </a:t>
            </a:r>
            <a:r>
              <a:rPr lang="en-US" sz="1800" b="1" dirty="0"/>
              <a:t>cells </a:t>
            </a:r>
            <a:r>
              <a:rPr lang="en-US" sz="1800" dirty="0"/>
              <a:t>are the </a:t>
            </a:r>
            <a:r>
              <a:rPr lang="en-US" sz="1800" b="1" dirty="0">
                <a:solidFill>
                  <a:srgbClr val="990000"/>
                </a:solidFill>
              </a:rPr>
              <a:t>actors</a:t>
            </a:r>
            <a:r>
              <a:rPr lang="en-US" sz="1800" dirty="0"/>
              <a:t>. </a:t>
            </a:r>
          </a:p>
          <a:p>
            <a:r>
              <a:rPr lang="en-US" sz="1800" dirty="0"/>
              <a:t>The </a:t>
            </a:r>
            <a:r>
              <a:rPr lang="en-US" sz="1800" b="1" dirty="0" smtClean="0"/>
              <a:t>cell actors </a:t>
            </a:r>
            <a:r>
              <a:rPr lang="en-US" sz="1800" dirty="0"/>
              <a:t>follow their own </a:t>
            </a:r>
            <a:r>
              <a:rPr lang="en-US" sz="1800" b="1" dirty="0">
                <a:solidFill>
                  <a:srgbClr val="990000"/>
                </a:solidFill>
              </a:rPr>
              <a:t>scripts</a:t>
            </a:r>
            <a:r>
              <a:rPr lang="en-US" sz="1800" dirty="0"/>
              <a:t>. </a:t>
            </a:r>
          </a:p>
          <a:p>
            <a:endParaRPr lang="en-US" sz="825" dirty="0"/>
          </a:p>
          <a:p>
            <a:r>
              <a:rPr lang="en-US" sz="1800" b="1" i="1" dirty="0">
                <a:solidFill>
                  <a:srgbClr val="990000"/>
                </a:solidFill>
              </a:rPr>
              <a:t>BUT</a:t>
            </a:r>
            <a:r>
              <a:rPr lang="en-US" sz="1800" b="1" dirty="0">
                <a:solidFill>
                  <a:srgbClr val="990000"/>
                </a:solidFill>
              </a:rPr>
              <a:t>: </a:t>
            </a:r>
          </a:p>
          <a:p>
            <a:pPr lvl="1"/>
            <a:r>
              <a:rPr lang="en-US" dirty="0"/>
              <a:t>The scripts change based on the stage. </a:t>
            </a:r>
            <a:r>
              <a:rPr lang="en-US" dirty="0" smtClean="0"/>
              <a:t>(microenvironment-dependent </a:t>
            </a:r>
            <a:r>
              <a:rPr lang="en-US" dirty="0"/>
              <a:t>phenotype) </a:t>
            </a:r>
          </a:p>
          <a:p>
            <a:pPr lvl="1"/>
            <a:r>
              <a:rPr lang="en-US" dirty="0"/>
              <a:t>The actors’ dialog is critical. (cell-cell communication) </a:t>
            </a:r>
          </a:p>
          <a:p>
            <a:pPr lvl="1"/>
            <a:r>
              <a:rPr lang="en-US" dirty="0"/>
              <a:t>The actors can tear up and remodel the stage. (tissue remodeling)</a:t>
            </a:r>
          </a:p>
          <a:p>
            <a:pPr lvl="1"/>
            <a:r>
              <a:rPr lang="en-US" dirty="0"/>
              <a:t>The actors can ignore their scripts and ad lib. (Mutations, evolution)</a:t>
            </a:r>
          </a:p>
          <a:p>
            <a:endParaRPr lang="en-US" sz="600" b="1" dirty="0"/>
          </a:p>
          <a:p>
            <a:pPr marL="0" indent="0" algn="ctr">
              <a:buNone/>
            </a:pPr>
            <a:r>
              <a:rPr lang="en-US" sz="1900" b="1" dirty="0">
                <a:solidFill>
                  <a:srgbClr val="0070C0"/>
                </a:solidFill>
              </a:rPr>
              <a:t>It’s our job as scientists to figure out each actor’s script by watching the play. </a:t>
            </a:r>
          </a:p>
          <a:p>
            <a:pPr marL="0" indent="0" algn="ctr">
              <a:buNone/>
            </a:pPr>
            <a:r>
              <a:rPr lang="en-US" b="1" dirty="0">
                <a:solidFill>
                  <a:srgbClr val="990000"/>
                </a:solidFill>
              </a:rPr>
              <a:t>Clinicians and engineers want to rewrite the script.</a:t>
            </a:r>
          </a:p>
        </p:txBody>
      </p:sp>
    </p:spTree>
    <p:extLst>
      <p:ext uri="{BB962C8B-B14F-4D97-AF65-F5344CB8AC3E}">
        <p14:creationId xmlns:p14="http://schemas.microsoft.com/office/powerpoint/2010/main" val="150366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solidFill>
                  <a:srgbClr val="990000"/>
                </a:solidFill>
              </a:rPr>
              <a:t>Agent-based modeling </a:t>
            </a:r>
            <a:r>
              <a:rPr lang="en-US" dirty="0" smtClean="0"/>
              <a:t>is a modeling paradigm for these complex multicellular systems: </a:t>
            </a:r>
          </a:p>
          <a:p>
            <a:endParaRPr lang="en-US" dirty="0"/>
          </a:p>
          <a:p>
            <a:r>
              <a:rPr lang="en-US" dirty="0" smtClean="0"/>
              <a:t>Cells are </a:t>
            </a:r>
            <a:r>
              <a:rPr lang="en-US" b="1" i="1" dirty="0" smtClean="0">
                <a:solidFill>
                  <a:srgbClr val="990000"/>
                </a:solidFill>
              </a:rPr>
              <a:t>software agents </a:t>
            </a:r>
            <a:r>
              <a:rPr lang="en-US" dirty="0" smtClean="0"/>
              <a:t>that move and live a </a:t>
            </a:r>
            <a:r>
              <a:rPr lang="en-US" i="1" dirty="0" smtClean="0">
                <a:solidFill>
                  <a:srgbClr val="990000"/>
                </a:solidFill>
              </a:rPr>
              <a:t>virtual </a:t>
            </a:r>
            <a:r>
              <a:rPr lang="en-US" b="1" i="1" dirty="0" smtClean="0">
                <a:solidFill>
                  <a:srgbClr val="990000"/>
                </a:solidFill>
              </a:rPr>
              <a:t>tissue environment</a:t>
            </a:r>
            <a:r>
              <a:rPr lang="en-US" b="1" i="1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756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discrete model?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dirty="0"/>
                  <a:t>“</a:t>
                </a:r>
                <a:r>
                  <a:rPr lang="en-US" b="1" dirty="0"/>
                  <a:t>Discrete</a:t>
                </a:r>
                <a:r>
                  <a:rPr lang="en-US" dirty="0"/>
                  <a:t>” applies to discrete mathematics.</a:t>
                </a:r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endParaRPr lang="en-US" sz="300" b="1" dirty="0" smtClean="0">
                  <a:solidFill>
                    <a:srgbClr val="990000"/>
                  </a:solidFill>
                </a:endParaRPr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b="1" dirty="0" smtClean="0">
                    <a:solidFill>
                      <a:srgbClr val="990000"/>
                    </a:solidFill>
                  </a:rPr>
                  <a:t>Continuum </a:t>
                </a:r>
                <a:r>
                  <a:rPr lang="en-US" b="1" dirty="0">
                    <a:solidFill>
                      <a:srgbClr val="990000"/>
                    </a:solidFill>
                  </a:rPr>
                  <a:t>models</a:t>
                </a:r>
                <a:r>
                  <a:rPr lang="en-US" dirty="0"/>
                  <a:t> describe </a:t>
                </a:r>
                <a:r>
                  <a:rPr lang="en-US" i="1" dirty="0"/>
                  <a:t>continuous variables</a:t>
                </a:r>
                <a:r>
                  <a:rPr lang="en-US" dirty="0"/>
                  <a:t> with continuous (and differentiable) operations. The variables take continuous values. (e.g., positive real numbers)</a:t>
                </a:r>
              </a:p>
              <a:p>
                <a:pPr lvl="1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b="1" dirty="0"/>
                  <a:t>Example:</a:t>
                </a:r>
                <a:r>
                  <a:rPr lang="en-US" dirty="0"/>
                  <a:t> a cell population density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modeled with the Fisher's equation with diffusion (</a:t>
                </a:r>
                <a:r>
                  <a:rPr lang="en-US" i="1" dirty="0"/>
                  <a:t>D</a:t>
                </a:r>
                <a:r>
                  <a:rPr lang="en-US" dirty="0"/>
                  <a:t>) and a birth rate (</a:t>
                </a:r>
                <a:r>
                  <a:rPr lang="en-US" i="1" dirty="0"/>
                  <a:t>r</a:t>
                </a:r>
                <a:r>
                  <a:rPr lang="en-US" dirty="0"/>
                  <a:t>) up to a carrying capacity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sub>
                    </m:sSub>
                  </m:oMath>
                </a14:m>
                <a:r>
                  <a:rPr lang="en-US" dirty="0"/>
                  <a:t>).</a:t>
                </a:r>
              </a:p>
              <a:p>
                <a:pPr marL="171450" lvl="1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𝜕𝜌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𝛻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endParaRPr lang="en-US" sz="300" b="1" dirty="0" smtClean="0">
                  <a:solidFill>
                    <a:srgbClr val="990000"/>
                  </a:solidFill>
                </a:endParaRPr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b="1" dirty="0" smtClean="0">
                    <a:solidFill>
                      <a:srgbClr val="990000"/>
                    </a:solidFill>
                  </a:rPr>
                  <a:t>Discrete </a:t>
                </a:r>
                <a:r>
                  <a:rPr lang="en-US" b="1" dirty="0">
                    <a:solidFill>
                      <a:srgbClr val="990000"/>
                    </a:solidFill>
                  </a:rPr>
                  <a:t>models</a:t>
                </a:r>
                <a:r>
                  <a:rPr lang="en-US" dirty="0"/>
                  <a:t> describe </a:t>
                </a:r>
                <a:r>
                  <a:rPr lang="en-US" i="1" dirty="0"/>
                  <a:t>distinct individuals</a:t>
                </a:r>
                <a:r>
                  <a:rPr lang="en-US" dirty="0"/>
                  <a:t> with discrete events. The variables tend to take  discrete values. (e.g., Boolean or integer variables)</a:t>
                </a:r>
              </a:p>
              <a:p>
                <a:pPr lvl="1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b="1" dirty="0"/>
                  <a:t>Example: </a:t>
                </a:r>
                <a:r>
                  <a:rPr lang="en-US" dirty="0"/>
                  <a:t>A cell population </a:t>
                </a:r>
                <a:r>
                  <a:rPr lang="en-US" i="1" dirty="0"/>
                  <a:t>X</a:t>
                </a:r>
                <a:r>
                  <a:rPr lang="en-US" dirty="0"/>
                  <a:t>(</a:t>
                </a:r>
                <a:r>
                  <a:rPr lang="en-US" i="1" dirty="0"/>
                  <a:t>t</a:t>
                </a:r>
                <a:r>
                  <a:rPr lang="en-US" dirty="0"/>
                  <a:t>) models birth events as a Poisson process with rate </a:t>
                </a:r>
                <a:r>
                  <a:rPr lang="en-US" i="1" dirty="0"/>
                  <a:t>r</a:t>
                </a:r>
                <a:r>
                  <a:rPr lang="en-US" dirty="0"/>
                  <a:t>: Between now (</a:t>
                </a:r>
                <a:r>
                  <a:rPr lang="en-US" i="1" dirty="0"/>
                  <a:t>t</a:t>
                </a:r>
                <a:r>
                  <a:rPr lang="en-US" dirty="0"/>
                  <a:t>) and the next time step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), there is a probability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of a birth event that increases </a:t>
                </a:r>
                <a:r>
                  <a:rPr lang="en-US" i="1" dirty="0"/>
                  <a:t>X </a:t>
                </a:r>
                <a:r>
                  <a:rPr lang="en-US" dirty="0"/>
                  <a:t>by one.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2899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agent-based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An </a:t>
            </a:r>
            <a:r>
              <a:rPr lang="en-US" b="1" dirty="0">
                <a:solidFill>
                  <a:srgbClr val="990000"/>
                </a:solidFill>
              </a:rPr>
              <a:t>agent-based model </a:t>
            </a:r>
            <a:r>
              <a:rPr lang="en-US" dirty="0"/>
              <a:t>(in biology) is a type of discrete model that simulates individual cells.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Also referred to as </a:t>
            </a:r>
            <a:r>
              <a:rPr lang="en-US" b="1" dirty="0"/>
              <a:t>individual-based models</a:t>
            </a:r>
            <a:r>
              <a:rPr lang="en-US" dirty="0"/>
              <a:t> or </a:t>
            </a:r>
            <a:r>
              <a:rPr lang="en-US" b="1" dirty="0"/>
              <a:t>cell-based models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Agent-based models are often combined with continuum models of the microenvironment (e.g., partial differential equations for signaling factors), resulting in </a:t>
            </a:r>
            <a:r>
              <a:rPr lang="en-US" b="1" dirty="0"/>
              <a:t>hybrid discrete-continuum (HDC) models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Object-oriented programming (OOP) </a:t>
            </a:r>
            <a:r>
              <a:rPr lang="en-US" dirty="0"/>
              <a:t>is ideal for agent-based modeling: </a:t>
            </a:r>
            <a:endParaRPr lang="en-US" b="1" dirty="0"/>
          </a:p>
          <a:p>
            <a:pPr lvl="1">
              <a:lnSpc>
                <a:spcPct val="120000"/>
              </a:lnSpc>
            </a:pPr>
            <a:r>
              <a:rPr lang="en-US" dirty="0"/>
              <a:t>Modeling work focuses on individual cells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Each cell is an independent </a:t>
            </a:r>
            <a:r>
              <a:rPr lang="en-US" i="1" dirty="0"/>
              <a:t>agent </a:t>
            </a:r>
            <a:r>
              <a:rPr lang="en-US" dirty="0"/>
              <a:t>that carries its own data, and has its own behavioral rules</a:t>
            </a:r>
          </a:p>
          <a:p>
            <a:pPr lvl="1">
              <a:lnSpc>
                <a:spcPct val="120000"/>
              </a:lnSpc>
            </a:pPr>
            <a:r>
              <a:rPr lang="en-US" b="1" dirty="0"/>
              <a:t>Use OOP: </a:t>
            </a:r>
            <a:r>
              <a:rPr lang="en-US" dirty="0"/>
              <a:t>Define a cell </a:t>
            </a:r>
            <a:r>
              <a:rPr lang="en-US" i="1" dirty="0"/>
              <a:t>class </a:t>
            </a:r>
            <a:r>
              <a:rPr lang="en-US" dirty="0"/>
              <a:t>with member data and methods. Each cell is an instance of that class. </a:t>
            </a:r>
            <a:endParaRPr lang="en-US" b="1" dirty="0"/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Agent-based models are a little closer to the biology: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Focus on modeling cells and their changing behavior.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Specific problems are then a matter of choosing the right rules.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tailor the level of detail: add molecular-scale biology to each cell if you need it. 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82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hysiCell-Training (v1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ICE-Template-16x9 [Read-Only]" id="{8DFE7534-76C6-4D8A-886B-D0A47B43722E}" vid="{F4743165-4698-42C4-B81C-F898B50F3D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</TotalTime>
  <Words>1669</Words>
  <Application>Microsoft Office PowerPoint</Application>
  <PresentationFormat>On-screen Show (16:9)</PresentationFormat>
  <Paragraphs>306</Paragraphs>
  <Slides>25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MS PGothic</vt:lpstr>
      <vt:lpstr>MS PGothic</vt:lpstr>
      <vt:lpstr>Arial</vt:lpstr>
      <vt:lpstr>Calibri</vt:lpstr>
      <vt:lpstr>Cambria Math</vt:lpstr>
      <vt:lpstr>Courier</vt:lpstr>
      <vt:lpstr>Symbol</vt:lpstr>
      <vt:lpstr>Wingdings</vt:lpstr>
      <vt:lpstr>PhysiCell-Training (v1)</vt:lpstr>
      <vt:lpstr>Session 0: Introduction to Agent-Based Modeling and PhysiCell</vt:lpstr>
      <vt:lpstr>Goals</vt:lpstr>
      <vt:lpstr>Simple single-cell behaviors …</vt:lpstr>
      <vt:lpstr>Give rise to complex systems</vt:lpstr>
      <vt:lpstr>How do we understand these multiscale systems?</vt:lpstr>
      <vt:lpstr>Analogy: multicellular biology as a play</vt:lpstr>
      <vt:lpstr>PowerPoint Presentation</vt:lpstr>
      <vt:lpstr>What is a discrete model?</vt:lpstr>
      <vt:lpstr>What is an agent-based model?</vt:lpstr>
      <vt:lpstr>Main approaches</vt:lpstr>
      <vt:lpstr>Cellular Automata</vt:lpstr>
      <vt:lpstr>Cellular Potts</vt:lpstr>
      <vt:lpstr>Other lattice-based approaches</vt:lpstr>
      <vt:lpstr>Key off-lattice approaches</vt:lpstr>
      <vt:lpstr>Typical ABM program flow</vt:lpstr>
      <vt:lpstr>Where does PhysiCell fit in?</vt:lpstr>
      <vt:lpstr>Key components of PhysiCell</vt:lpstr>
      <vt:lpstr>BioFVM: Simulating the 3-D microenvironment</vt:lpstr>
      <vt:lpstr>PhysiCell: A multicellular framework</vt:lpstr>
      <vt:lpstr>Key parts of a PhysiCell model (1)</vt:lpstr>
      <vt:lpstr>Key parts of a PhysiCell model (2)</vt:lpstr>
      <vt:lpstr>A note about time steps</vt:lpstr>
      <vt:lpstr>PowerPoint Presentation</vt:lpstr>
      <vt:lpstr>PowerPoint Presentation</vt:lpstr>
      <vt:lpstr>Funding Acknowledgements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Paul Macklin</cp:lastModifiedBy>
  <cp:revision>122</cp:revision>
  <cp:lastPrinted>2016-10-13T20:36:44Z</cp:lastPrinted>
  <dcterms:created xsi:type="dcterms:W3CDTF">2017-08-25T15:45:43Z</dcterms:created>
  <dcterms:modified xsi:type="dcterms:W3CDTF">2021-07-15T18:16:10Z</dcterms:modified>
</cp:coreProperties>
</file>

<file path=docProps/thumbnail.jpeg>
</file>